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56" r:id="rId2"/>
    <p:sldId id="257" r:id="rId3"/>
    <p:sldId id="258" r:id="rId4"/>
    <p:sldId id="259" r:id="rId5"/>
    <p:sldId id="260" r:id="rId6"/>
    <p:sldId id="316" r:id="rId7"/>
    <p:sldId id="477" r:id="rId8"/>
    <p:sldId id="468" r:id="rId9"/>
    <p:sldId id="474" r:id="rId10"/>
    <p:sldId id="469" r:id="rId11"/>
    <p:sldId id="470" r:id="rId12"/>
    <p:sldId id="471" r:id="rId13"/>
    <p:sldId id="467" r:id="rId14"/>
    <p:sldId id="457" r:id="rId15"/>
    <p:sldId id="455" r:id="rId16"/>
    <p:sldId id="475" r:id="rId17"/>
    <p:sldId id="454" r:id="rId18"/>
    <p:sldId id="458" r:id="rId19"/>
    <p:sldId id="459" r:id="rId20"/>
    <p:sldId id="460" r:id="rId21"/>
    <p:sldId id="461" r:id="rId22"/>
    <p:sldId id="464" r:id="rId23"/>
    <p:sldId id="462" r:id="rId24"/>
    <p:sldId id="465" r:id="rId25"/>
    <p:sldId id="466" r:id="rId26"/>
    <p:sldId id="262" r:id="rId27"/>
    <p:sldId id="315" r:id="rId28"/>
    <p:sldId id="339" r:id="rId29"/>
    <p:sldId id="340" r:id="rId30"/>
    <p:sldId id="341" r:id="rId31"/>
    <p:sldId id="338" r:id="rId32"/>
    <p:sldId id="342" r:id="rId33"/>
    <p:sldId id="343" r:id="rId34"/>
    <p:sldId id="344" r:id="rId35"/>
    <p:sldId id="264" r:id="rId36"/>
    <p:sldId id="265" r:id="rId37"/>
    <p:sldId id="384" r:id="rId38"/>
    <p:sldId id="478" r:id="rId39"/>
    <p:sldId id="426" r:id="rId40"/>
    <p:sldId id="386" r:id="rId41"/>
    <p:sldId id="479" r:id="rId42"/>
    <p:sldId id="430" r:id="rId43"/>
    <p:sldId id="480" r:id="rId44"/>
    <p:sldId id="436" r:id="rId45"/>
    <p:sldId id="439" r:id="rId46"/>
    <p:sldId id="266" r:id="rId47"/>
    <p:sldId id="267" r:id="rId48"/>
    <p:sldId id="268" r:id="rId49"/>
    <p:sldId id="269" r:id="rId50"/>
  </p:sldIdLst>
  <p:sldSz cx="18288000" cy="10287000"/>
  <p:notesSz cx="6858000" cy="9144000"/>
  <p:embeddedFontLst>
    <p:embeddedFont>
      <p:font typeface="Helvetica" panose="020B0604020202020204" pitchFamily="34" charset="0"/>
      <p:regular r:id="rId52"/>
      <p:bold r:id="rId53"/>
      <p:italic r:id="rId54"/>
      <p:boldItalic r:id="rId55"/>
    </p:embeddedFont>
    <p:embeddedFont>
      <p:font typeface="Informa Pro 1" panose="020B0604020202020204" charset="0"/>
      <p:regular r:id="rId56"/>
    </p:embeddedFont>
    <p:embeddedFont>
      <p:font typeface="Informa Pro 1 Bold Italics" panose="020B0604020202020204" charset="0"/>
      <p:regular r:id="rId57"/>
    </p:embeddedFont>
    <p:embeddedFont>
      <p:font typeface="Informa Pro 2 Bold Italics" panose="020B0604020202020204" charset="0"/>
      <p:regular r:id="rId58"/>
    </p:embeddedFont>
    <p:embeddedFont>
      <p:font typeface="Informa Pro 3 Light"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image" Target="../media/image48.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C5929-217C-4001-B6B9-70CB91F39966}" type="doc">
      <dgm:prSet loTypeId="urn:microsoft.com/office/officeart/2005/8/layout/vList3" loCatId="picture" qsTypeId="urn:microsoft.com/office/officeart/2005/8/quickstyle/simple1" qsCatId="simple" csTypeId="urn:microsoft.com/office/officeart/2005/8/colors/accent3_2" csCatId="accent3" phldr="1"/>
      <dgm:spPr/>
    </dgm:pt>
    <dgm:pt modelId="{91B99272-F64E-4E25-BED4-667336FDE281}">
      <dgm:prSet phldrT="[Text]" custT="1"/>
      <dgm:spPr>
        <a:xfrm rot="10800000">
          <a:off x="1806552" y="460"/>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b="1" i="1" dirty="0">
              <a:solidFill>
                <a:sysClr val="window" lastClr="FFFFFF"/>
              </a:solidFill>
              <a:latin typeface="Calibri"/>
              <a:ea typeface="+mn-ea"/>
              <a:cs typeface="+mn-cs"/>
            </a:rPr>
            <a:t>Expansion of Shared Tenancies</a:t>
          </a:r>
          <a:endParaRPr lang="en-US" sz="2000" dirty="0">
            <a:solidFill>
              <a:sysClr val="window" lastClr="FFFFFF"/>
            </a:solidFill>
            <a:latin typeface="Calibri"/>
            <a:ea typeface="+mn-ea"/>
            <a:cs typeface="+mn-cs"/>
          </a:endParaRPr>
        </a:p>
      </dgm:t>
    </dgm:pt>
    <dgm:pt modelId="{BAA3C5D7-22D8-41C5-AB81-815DA10048DD}" type="parTrans" cxnId="{DD917344-2541-4606-8064-47C5CE9471C1}">
      <dgm:prSet/>
      <dgm:spPr/>
      <dgm:t>
        <a:bodyPr/>
        <a:lstStyle/>
        <a:p>
          <a:endParaRPr lang="en-US"/>
        </a:p>
      </dgm:t>
    </dgm:pt>
    <dgm:pt modelId="{C6C93C2D-319C-4ED8-9DD4-3EFD00C22EE9}" type="sibTrans" cxnId="{DD917344-2541-4606-8064-47C5CE9471C1}">
      <dgm:prSet/>
      <dgm:spPr/>
      <dgm:t>
        <a:bodyPr/>
        <a:lstStyle/>
        <a:p>
          <a:endParaRPr lang="en-US"/>
        </a:p>
      </dgm:t>
    </dgm:pt>
    <dgm:pt modelId="{8DC8125D-8DF3-4998-BE2F-15F1C646FB49}">
      <dgm:prSet custT="1"/>
      <dgm:spPr>
        <a:xfrm rot="10800000">
          <a:off x="1806552" y="842871"/>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b="1" i="1" dirty="0">
              <a:solidFill>
                <a:sysClr val="window" lastClr="FFFFFF"/>
              </a:solidFill>
              <a:latin typeface="Calibri"/>
              <a:ea typeface="+mn-ea"/>
              <a:cs typeface="+mn-cs"/>
            </a:rPr>
            <a:t>Development of HMO’s programme </a:t>
          </a:r>
        </a:p>
      </dgm:t>
    </dgm:pt>
    <dgm:pt modelId="{3328B638-F905-46C6-AF09-549764E8D1F2}" type="parTrans" cxnId="{E436C763-E275-48B5-BEE4-72580BA46B76}">
      <dgm:prSet/>
      <dgm:spPr/>
      <dgm:t>
        <a:bodyPr/>
        <a:lstStyle/>
        <a:p>
          <a:endParaRPr lang="en-US"/>
        </a:p>
      </dgm:t>
    </dgm:pt>
    <dgm:pt modelId="{A1759CD4-1CE7-4DCB-B742-400AE1C0EFDF}" type="sibTrans" cxnId="{E436C763-E275-48B5-BEE4-72580BA46B76}">
      <dgm:prSet/>
      <dgm:spPr/>
      <dgm:t>
        <a:bodyPr/>
        <a:lstStyle/>
        <a:p>
          <a:endParaRPr lang="en-US"/>
        </a:p>
      </dgm:t>
    </dgm:pt>
    <dgm:pt modelId="{C983F71C-AF7D-4E3D-AE23-B43C31EEB63B}">
      <dgm:prSet custT="1"/>
      <dgm:spPr>
        <a:xfrm rot="10800000">
          <a:off x="1806552" y="1685281"/>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b="1" i="1" dirty="0">
              <a:solidFill>
                <a:sysClr val="window" lastClr="FFFFFF"/>
              </a:solidFill>
              <a:latin typeface="Calibri"/>
              <a:ea typeface="+mn-ea"/>
              <a:cs typeface="+mn-cs"/>
            </a:rPr>
            <a:t>Development of Long Term Leasing Model</a:t>
          </a:r>
        </a:p>
      </dgm:t>
    </dgm:pt>
    <dgm:pt modelId="{7712467B-1431-4D6F-9503-3E85225794A4}" type="parTrans" cxnId="{77560A6D-D481-43D3-8A77-FA75FF5F6DA2}">
      <dgm:prSet/>
      <dgm:spPr/>
      <dgm:t>
        <a:bodyPr/>
        <a:lstStyle/>
        <a:p>
          <a:endParaRPr lang="en-US"/>
        </a:p>
      </dgm:t>
    </dgm:pt>
    <dgm:pt modelId="{82E3612E-7AD9-4FFB-9BF3-ED72DE4AB0A1}" type="sibTrans" cxnId="{77560A6D-D481-43D3-8A77-FA75FF5F6DA2}">
      <dgm:prSet/>
      <dgm:spPr/>
      <dgm:t>
        <a:bodyPr/>
        <a:lstStyle/>
        <a:p>
          <a:endParaRPr lang="en-US"/>
        </a:p>
      </dgm:t>
    </dgm:pt>
    <dgm:pt modelId="{0FDD771A-C19A-4570-99D2-8469C301C996}">
      <dgm:prSet custT="1"/>
      <dgm:spPr>
        <a:xfrm rot="10800000">
          <a:off x="1806552" y="2527692"/>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b="1" i="1" dirty="0">
              <a:solidFill>
                <a:sysClr val="window" lastClr="FFFFFF"/>
              </a:solidFill>
              <a:latin typeface="Calibri"/>
              <a:ea typeface="+mn-ea"/>
              <a:cs typeface="+mn-cs"/>
            </a:rPr>
            <a:t>Review of the Single Let Model</a:t>
          </a:r>
        </a:p>
      </dgm:t>
    </dgm:pt>
    <dgm:pt modelId="{486A3C1F-B670-4ABA-BC3D-73E43CA698EE}" type="parTrans" cxnId="{2B57C6AE-9F86-4727-8D67-EE29EE81AE86}">
      <dgm:prSet/>
      <dgm:spPr/>
      <dgm:t>
        <a:bodyPr/>
        <a:lstStyle/>
        <a:p>
          <a:endParaRPr lang="en-US"/>
        </a:p>
      </dgm:t>
    </dgm:pt>
    <dgm:pt modelId="{41A459E2-D9E7-451C-8817-583AECC276A3}" type="sibTrans" cxnId="{2B57C6AE-9F86-4727-8D67-EE29EE81AE86}">
      <dgm:prSet/>
      <dgm:spPr/>
      <dgm:t>
        <a:bodyPr/>
        <a:lstStyle/>
        <a:p>
          <a:endParaRPr lang="en-US"/>
        </a:p>
      </dgm:t>
    </dgm:pt>
    <dgm:pt modelId="{51CD8530-D9B3-4F9C-84C1-C91B2A7CB6FB}">
      <dgm:prSet custT="1"/>
      <dgm:spPr>
        <a:xfrm rot="10800000">
          <a:off x="1806552" y="3370103"/>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GB" sz="2000" b="1" i="1" dirty="0">
              <a:solidFill>
                <a:sysClr val="window" lastClr="FFFFFF"/>
              </a:solidFill>
              <a:latin typeface="Calibri"/>
              <a:ea typeface="+mn-ea"/>
              <a:cs typeface="+mn-cs"/>
            </a:rPr>
            <a:t>Increase use of NIHE &amp; HA voids for Temporary Accommodation</a:t>
          </a:r>
        </a:p>
      </dgm:t>
    </dgm:pt>
    <dgm:pt modelId="{E31FCEC5-9F46-4D84-AAD0-BFFC51A1C3D6}" type="parTrans" cxnId="{9FDB185A-D78D-42F5-9AEF-99AA1D10F053}">
      <dgm:prSet/>
      <dgm:spPr/>
      <dgm:t>
        <a:bodyPr/>
        <a:lstStyle/>
        <a:p>
          <a:endParaRPr lang="en-US"/>
        </a:p>
      </dgm:t>
    </dgm:pt>
    <dgm:pt modelId="{B51EB770-0FD6-43AD-A5E4-991FCEF2F8B8}" type="sibTrans" cxnId="{9FDB185A-D78D-42F5-9AEF-99AA1D10F053}">
      <dgm:prSet/>
      <dgm:spPr/>
      <dgm:t>
        <a:bodyPr/>
        <a:lstStyle/>
        <a:p>
          <a:endParaRPr lang="en-US"/>
        </a:p>
      </dgm:t>
    </dgm:pt>
    <dgm:pt modelId="{CDB53AC2-120B-4A19-885B-6CE767389F17}">
      <dgm:prSet custT="1"/>
      <dgm:spPr>
        <a:xfrm rot="10800000">
          <a:off x="1806552" y="4212514"/>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i="1" dirty="0">
              <a:solidFill>
                <a:sysClr val="window" lastClr="FFFFFF"/>
              </a:solidFill>
              <a:latin typeface="Calibri"/>
              <a:ea typeface="+mn-ea"/>
              <a:cs typeface="+mn-cs"/>
            </a:rPr>
            <a:t>Accommodation and support solution for complex cases in West Area</a:t>
          </a:r>
          <a:endParaRPr lang="en-GB" sz="2000" b="1" i="1" dirty="0">
            <a:solidFill>
              <a:sysClr val="window" lastClr="FFFFFF"/>
            </a:solidFill>
            <a:latin typeface="Calibri"/>
            <a:ea typeface="+mn-ea"/>
            <a:cs typeface="+mn-cs"/>
          </a:endParaRPr>
        </a:p>
      </dgm:t>
    </dgm:pt>
    <dgm:pt modelId="{475EC77C-9841-4A68-90CF-B40943911B2E}" type="parTrans" cxnId="{EDCDBAB0-94D8-47DB-B8C1-FB21B067127A}">
      <dgm:prSet/>
      <dgm:spPr/>
      <dgm:t>
        <a:bodyPr/>
        <a:lstStyle/>
        <a:p>
          <a:endParaRPr lang="en-US"/>
        </a:p>
      </dgm:t>
    </dgm:pt>
    <dgm:pt modelId="{2B5C0CFA-5223-42A9-885E-D220C894E101}" type="sibTrans" cxnId="{EDCDBAB0-94D8-47DB-B8C1-FB21B067127A}">
      <dgm:prSet/>
      <dgm:spPr/>
      <dgm:t>
        <a:bodyPr/>
        <a:lstStyle/>
        <a:p>
          <a:endParaRPr lang="en-US"/>
        </a:p>
      </dgm:t>
    </dgm:pt>
    <dgm:pt modelId="{6C56D1EF-223B-4BD2-A545-4CB1DEAFFB7E}">
      <dgm:prSet custT="1"/>
      <dgm:spPr>
        <a:xfrm rot="10800000">
          <a:off x="1806552" y="5054924"/>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500" b="1" i="1" dirty="0">
              <a:solidFill>
                <a:sysClr val="window" lastClr="FFFFFF"/>
              </a:solidFill>
              <a:latin typeface="Calibri"/>
              <a:ea typeface="+mn-ea"/>
              <a:cs typeface="+mn-cs"/>
            </a:rPr>
            <a:t>NIHE Acquisitions </a:t>
          </a:r>
          <a:endParaRPr lang="en-GB" sz="2500" b="1" i="1" dirty="0">
            <a:solidFill>
              <a:sysClr val="window" lastClr="FFFFFF"/>
            </a:solidFill>
            <a:latin typeface="Calibri"/>
            <a:ea typeface="+mn-ea"/>
            <a:cs typeface="+mn-cs"/>
          </a:endParaRPr>
        </a:p>
      </dgm:t>
    </dgm:pt>
    <dgm:pt modelId="{3A254EFA-7F3B-48FE-9ED2-5D3F91C715FB}" type="parTrans" cxnId="{D8835491-35B9-4116-A0D4-9CCFA80DDAF3}">
      <dgm:prSet/>
      <dgm:spPr/>
      <dgm:t>
        <a:bodyPr/>
        <a:lstStyle/>
        <a:p>
          <a:endParaRPr lang="en-US"/>
        </a:p>
      </dgm:t>
    </dgm:pt>
    <dgm:pt modelId="{A7E52C11-FA2F-4A37-86F0-828A096F3996}" type="sibTrans" cxnId="{D8835491-35B9-4116-A0D4-9CCFA80DDAF3}">
      <dgm:prSet/>
      <dgm:spPr/>
      <dgm:t>
        <a:bodyPr/>
        <a:lstStyle/>
        <a:p>
          <a:endParaRPr lang="en-US"/>
        </a:p>
      </dgm:t>
    </dgm:pt>
    <dgm:pt modelId="{58A43F60-492B-4770-8C87-A87EFEB0A1CD}">
      <dgm:prSet custT="1"/>
      <dgm:spPr>
        <a:xfrm rot="10800000">
          <a:off x="1806552" y="5897335"/>
          <a:ext cx="6528371" cy="64875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i="1" dirty="0">
              <a:solidFill>
                <a:sysClr val="window" lastClr="FFFFFF"/>
              </a:solidFill>
              <a:latin typeface="Calibri"/>
              <a:ea typeface="+mn-ea"/>
              <a:cs typeface="+mn-cs"/>
            </a:rPr>
            <a:t>Programme of options for Young People leaving care</a:t>
          </a:r>
          <a:endParaRPr lang="en-GB" sz="2000" b="1" i="1" dirty="0">
            <a:solidFill>
              <a:sysClr val="window" lastClr="FFFFFF"/>
            </a:solidFill>
            <a:latin typeface="Calibri"/>
            <a:ea typeface="+mn-ea"/>
            <a:cs typeface="+mn-cs"/>
          </a:endParaRPr>
        </a:p>
      </dgm:t>
    </dgm:pt>
    <dgm:pt modelId="{E9CCD4F6-7076-4E89-8106-D285FD9D7B17}" type="parTrans" cxnId="{20F8F23F-EF3F-47E1-A65D-12AE337938C5}">
      <dgm:prSet/>
      <dgm:spPr/>
      <dgm:t>
        <a:bodyPr/>
        <a:lstStyle/>
        <a:p>
          <a:endParaRPr lang="en-US"/>
        </a:p>
      </dgm:t>
    </dgm:pt>
    <dgm:pt modelId="{F9386CE1-81AF-4551-94C8-7204C3D3B164}" type="sibTrans" cxnId="{20F8F23F-EF3F-47E1-A65D-12AE337938C5}">
      <dgm:prSet/>
      <dgm:spPr/>
      <dgm:t>
        <a:bodyPr/>
        <a:lstStyle/>
        <a:p>
          <a:endParaRPr lang="en-US"/>
        </a:p>
      </dgm:t>
    </dgm:pt>
    <dgm:pt modelId="{F41BE945-7226-4B8E-B312-1F3FC1395937}" type="pres">
      <dgm:prSet presAssocID="{2E1C5929-217C-4001-B6B9-70CB91F39966}" presName="linearFlow" presStyleCnt="0">
        <dgm:presLayoutVars>
          <dgm:dir/>
          <dgm:resizeHandles val="exact"/>
        </dgm:presLayoutVars>
      </dgm:prSet>
      <dgm:spPr/>
    </dgm:pt>
    <dgm:pt modelId="{9F1C2E6C-63C7-416B-B097-113C012EC41A}" type="pres">
      <dgm:prSet presAssocID="{91B99272-F64E-4E25-BED4-667336FDE281}" presName="composite" presStyleCnt="0"/>
      <dgm:spPr/>
    </dgm:pt>
    <dgm:pt modelId="{EB10A686-055D-4890-9C32-03ECCAEE7010}" type="pres">
      <dgm:prSet presAssocID="{91B99272-F64E-4E25-BED4-667336FDE281}" presName="imgShp" presStyleLbl="fgImgPlace1" presStyleIdx="0" presStyleCnt="8"/>
      <dgm:spPr>
        <a:xfrm>
          <a:off x="1482175" y="460"/>
          <a:ext cx="648753" cy="6487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miter lim="800000"/>
        </a:ln>
        <a:effectLst/>
      </dgm:spPr>
    </dgm:pt>
    <dgm:pt modelId="{78B5C49B-41A1-4A93-8503-95B89591416C}" type="pres">
      <dgm:prSet presAssocID="{91B99272-F64E-4E25-BED4-667336FDE281}" presName="txShp" presStyleLbl="node1" presStyleIdx="0" presStyleCnt="8">
        <dgm:presLayoutVars>
          <dgm:bulletEnabled val="1"/>
        </dgm:presLayoutVars>
      </dgm:prSet>
      <dgm:spPr/>
    </dgm:pt>
    <dgm:pt modelId="{7FE95609-9104-419A-B97E-020A88D53BFF}" type="pres">
      <dgm:prSet presAssocID="{C6C93C2D-319C-4ED8-9DD4-3EFD00C22EE9}" presName="spacing" presStyleCnt="0"/>
      <dgm:spPr/>
    </dgm:pt>
    <dgm:pt modelId="{719B8C71-3E3C-4067-A63C-40A01BF3BA73}" type="pres">
      <dgm:prSet presAssocID="{8DC8125D-8DF3-4998-BE2F-15F1C646FB49}" presName="composite" presStyleCnt="0"/>
      <dgm:spPr/>
    </dgm:pt>
    <dgm:pt modelId="{E90981A2-51D5-45BE-9A4D-2551F2C9204F}" type="pres">
      <dgm:prSet presAssocID="{8DC8125D-8DF3-4998-BE2F-15F1C646FB49}" presName="imgShp" presStyleLbl="fgImgPlace1" presStyleIdx="1" presStyleCnt="8"/>
      <dgm:spPr>
        <a:xfrm>
          <a:off x="1482175" y="842871"/>
          <a:ext cx="648753" cy="648753"/>
        </a:xfrm>
        <a:prstGeom prst="ellipse">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gm:spPr>
    </dgm:pt>
    <dgm:pt modelId="{B6041979-974D-48FC-9A8D-58EF5F85CD97}" type="pres">
      <dgm:prSet presAssocID="{8DC8125D-8DF3-4998-BE2F-15F1C646FB49}" presName="txShp" presStyleLbl="node1" presStyleIdx="1" presStyleCnt="8">
        <dgm:presLayoutVars>
          <dgm:bulletEnabled val="1"/>
        </dgm:presLayoutVars>
      </dgm:prSet>
      <dgm:spPr/>
    </dgm:pt>
    <dgm:pt modelId="{7592ABD6-3EE7-4309-A183-7AF02C0012A3}" type="pres">
      <dgm:prSet presAssocID="{A1759CD4-1CE7-4DCB-B742-400AE1C0EFDF}" presName="spacing" presStyleCnt="0"/>
      <dgm:spPr/>
    </dgm:pt>
    <dgm:pt modelId="{73E76CF1-8D72-424E-95CE-54F06A361633}" type="pres">
      <dgm:prSet presAssocID="{C983F71C-AF7D-4E3D-AE23-B43C31EEB63B}" presName="composite" presStyleCnt="0"/>
      <dgm:spPr/>
    </dgm:pt>
    <dgm:pt modelId="{0515F910-591E-4862-A89E-9C70CDEF923F}" type="pres">
      <dgm:prSet presAssocID="{C983F71C-AF7D-4E3D-AE23-B43C31EEB63B}" presName="imgShp" presStyleLbl="fgImgPlace1" presStyleIdx="2" presStyleCnt="8"/>
      <dgm:spPr>
        <a:xfrm>
          <a:off x="1482175" y="1685281"/>
          <a:ext cx="648753" cy="648753"/>
        </a:xfrm>
        <a:prstGeom prst="ellipse">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2000" b="-2000"/>
          </a:stretch>
        </a:blipFill>
        <a:ln w="12700" cap="flat" cmpd="sng" algn="ctr">
          <a:solidFill>
            <a:sysClr val="window" lastClr="FFFFFF">
              <a:hueOff val="0"/>
              <a:satOff val="0"/>
              <a:lumOff val="0"/>
              <a:alphaOff val="0"/>
            </a:sysClr>
          </a:solidFill>
          <a:prstDash val="solid"/>
          <a:miter lim="800000"/>
        </a:ln>
        <a:effectLst/>
      </dgm:spPr>
    </dgm:pt>
    <dgm:pt modelId="{95EC68F4-9058-432D-ADAE-AEE495CF7C1C}" type="pres">
      <dgm:prSet presAssocID="{C983F71C-AF7D-4E3D-AE23-B43C31EEB63B}" presName="txShp" presStyleLbl="node1" presStyleIdx="2" presStyleCnt="8">
        <dgm:presLayoutVars>
          <dgm:bulletEnabled val="1"/>
        </dgm:presLayoutVars>
      </dgm:prSet>
      <dgm:spPr/>
    </dgm:pt>
    <dgm:pt modelId="{D746624D-471D-45DA-8700-0E60C41E284E}" type="pres">
      <dgm:prSet presAssocID="{82E3612E-7AD9-4FFB-9BF3-ED72DE4AB0A1}" presName="spacing" presStyleCnt="0"/>
      <dgm:spPr/>
    </dgm:pt>
    <dgm:pt modelId="{173EE24F-4345-415E-8697-C64D3E10BB84}" type="pres">
      <dgm:prSet presAssocID="{0FDD771A-C19A-4570-99D2-8469C301C996}" presName="composite" presStyleCnt="0"/>
      <dgm:spPr/>
    </dgm:pt>
    <dgm:pt modelId="{6F0139E1-15CB-4F71-933A-81F2AD08E1AD}" type="pres">
      <dgm:prSet presAssocID="{0FDD771A-C19A-4570-99D2-8469C301C996}" presName="imgShp" presStyleLbl="fgImgPlace1" presStyleIdx="3" presStyleCnt="8"/>
      <dgm:spPr>
        <a:xfrm>
          <a:off x="1482175" y="2527692"/>
          <a:ext cx="648753" cy="648753"/>
        </a:xfrm>
        <a:prstGeom prst="ellipse">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l="-9000" r="-9000"/>
          </a:stretch>
        </a:blipFill>
        <a:ln w="12700" cap="flat" cmpd="sng" algn="ctr">
          <a:solidFill>
            <a:sysClr val="window" lastClr="FFFFFF">
              <a:hueOff val="0"/>
              <a:satOff val="0"/>
              <a:lumOff val="0"/>
              <a:alphaOff val="0"/>
            </a:sysClr>
          </a:solidFill>
          <a:prstDash val="solid"/>
          <a:miter lim="800000"/>
        </a:ln>
        <a:effectLst/>
      </dgm:spPr>
    </dgm:pt>
    <dgm:pt modelId="{EE444F3F-452B-46A8-AAB9-BA7940B9FA63}" type="pres">
      <dgm:prSet presAssocID="{0FDD771A-C19A-4570-99D2-8469C301C996}" presName="txShp" presStyleLbl="node1" presStyleIdx="3" presStyleCnt="8">
        <dgm:presLayoutVars>
          <dgm:bulletEnabled val="1"/>
        </dgm:presLayoutVars>
      </dgm:prSet>
      <dgm:spPr/>
    </dgm:pt>
    <dgm:pt modelId="{C4458B03-2B7B-47D0-90E1-C034DF1BF401}" type="pres">
      <dgm:prSet presAssocID="{41A459E2-D9E7-451C-8817-583AECC276A3}" presName="spacing" presStyleCnt="0"/>
      <dgm:spPr/>
    </dgm:pt>
    <dgm:pt modelId="{AD7CD7BC-A15E-4A74-A4DE-87362DFEC7AA}" type="pres">
      <dgm:prSet presAssocID="{51CD8530-D9B3-4F9C-84C1-C91B2A7CB6FB}" presName="composite" presStyleCnt="0"/>
      <dgm:spPr/>
    </dgm:pt>
    <dgm:pt modelId="{4AC529FE-65AF-4779-9652-2817E0337EC3}" type="pres">
      <dgm:prSet presAssocID="{51CD8530-D9B3-4F9C-84C1-C91B2A7CB6FB}" presName="imgShp" presStyleLbl="fgImgPlace1" presStyleIdx="4" presStyleCnt="8"/>
      <dgm:spPr>
        <a:xfrm>
          <a:off x="1482175" y="3370103"/>
          <a:ext cx="648753" cy="648753"/>
        </a:xfrm>
        <a:prstGeom prst="ellipse">
          <a:avLst/>
        </a:prstGeom>
        <a:blipFill>
          <a:blip xmlns:r="http://schemas.openxmlformats.org/officeDocument/2006/relationships" r:embed="rId5" cstate="screen">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760D690A-8892-493B-B5EB-2AD5AFD157CE}" type="pres">
      <dgm:prSet presAssocID="{51CD8530-D9B3-4F9C-84C1-C91B2A7CB6FB}" presName="txShp" presStyleLbl="node1" presStyleIdx="4" presStyleCnt="8">
        <dgm:presLayoutVars>
          <dgm:bulletEnabled val="1"/>
        </dgm:presLayoutVars>
      </dgm:prSet>
      <dgm:spPr/>
    </dgm:pt>
    <dgm:pt modelId="{49AF3564-A8E4-4096-9296-10F8A7522106}" type="pres">
      <dgm:prSet presAssocID="{B51EB770-0FD6-43AD-A5E4-991FCEF2F8B8}" presName="spacing" presStyleCnt="0"/>
      <dgm:spPr/>
    </dgm:pt>
    <dgm:pt modelId="{347755AB-3F52-4ECA-8AB3-43F00FE8231D}" type="pres">
      <dgm:prSet presAssocID="{CDB53AC2-120B-4A19-885B-6CE767389F17}" presName="composite" presStyleCnt="0"/>
      <dgm:spPr/>
    </dgm:pt>
    <dgm:pt modelId="{78F7DA63-2F77-4603-9653-591487425401}" type="pres">
      <dgm:prSet presAssocID="{CDB53AC2-120B-4A19-885B-6CE767389F17}" presName="imgShp" presStyleLbl="fgImgPlace1" presStyleIdx="5" presStyleCnt="8"/>
      <dgm:spPr>
        <a:xfrm>
          <a:off x="1482175" y="4212514"/>
          <a:ext cx="648753" cy="648753"/>
        </a:xfrm>
        <a:prstGeom prst="ellipse">
          <a:avLst/>
        </a:prstGeom>
        <a:blipFill>
          <a:blip xmlns:r="http://schemas.openxmlformats.org/officeDocument/2006/relationships" r:embed="rId6" cstate="screen">
            <a:extLst>
              <a:ext uri="{28A0092B-C50C-407E-A947-70E740481C1C}">
                <a14:useLocalDpi xmlns:a14="http://schemas.microsoft.com/office/drawing/2010/main" val="0"/>
              </a:ext>
            </a:extLst>
          </a:blip>
          <a:srcRect/>
          <a:stretch>
            <a:fillRect l="-11000" r="-11000"/>
          </a:stretch>
        </a:blipFill>
        <a:ln w="12700" cap="flat" cmpd="sng" algn="ctr">
          <a:solidFill>
            <a:sysClr val="window" lastClr="FFFFFF">
              <a:hueOff val="0"/>
              <a:satOff val="0"/>
              <a:lumOff val="0"/>
              <a:alphaOff val="0"/>
            </a:sysClr>
          </a:solidFill>
          <a:prstDash val="solid"/>
          <a:miter lim="800000"/>
        </a:ln>
        <a:effectLst/>
      </dgm:spPr>
    </dgm:pt>
    <dgm:pt modelId="{26D4D84B-A424-418F-AC81-64FD6F7A507A}" type="pres">
      <dgm:prSet presAssocID="{CDB53AC2-120B-4A19-885B-6CE767389F17}" presName="txShp" presStyleLbl="node1" presStyleIdx="5" presStyleCnt="8">
        <dgm:presLayoutVars>
          <dgm:bulletEnabled val="1"/>
        </dgm:presLayoutVars>
      </dgm:prSet>
      <dgm:spPr/>
    </dgm:pt>
    <dgm:pt modelId="{2F9524BD-8C3E-4CDB-BE91-28A4B9F8BEBD}" type="pres">
      <dgm:prSet presAssocID="{2B5C0CFA-5223-42A9-885E-D220C894E101}" presName="spacing" presStyleCnt="0"/>
      <dgm:spPr/>
    </dgm:pt>
    <dgm:pt modelId="{C8D495BE-A3E3-430F-B9B5-9D4A32D6E3F8}" type="pres">
      <dgm:prSet presAssocID="{6C56D1EF-223B-4BD2-A545-4CB1DEAFFB7E}" presName="composite" presStyleCnt="0"/>
      <dgm:spPr/>
    </dgm:pt>
    <dgm:pt modelId="{6E0E268E-5757-4419-8343-A035303E4A68}" type="pres">
      <dgm:prSet presAssocID="{6C56D1EF-223B-4BD2-A545-4CB1DEAFFB7E}" presName="imgShp" presStyleLbl="fgImgPlace1" presStyleIdx="6" presStyleCnt="8"/>
      <dgm:spPr>
        <a:xfrm>
          <a:off x="1482175" y="5054924"/>
          <a:ext cx="648753" cy="64875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39EBAAC4-6792-4E25-93FA-26823695312C}" type="pres">
      <dgm:prSet presAssocID="{6C56D1EF-223B-4BD2-A545-4CB1DEAFFB7E}" presName="txShp" presStyleLbl="node1" presStyleIdx="6" presStyleCnt="8">
        <dgm:presLayoutVars>
          <dgm:bulletEnabled val="1"/>
        </dgm:presLayoutVars>
      </dgm:prSet>
      <dgm:spPr/>
    </dgm:pt>
    <dgm:pt modelId="{D6A78FF0-5B66-4A52-A120-9CF1EB3CEA84}" type="pres">
      <dgm:prSet presAssocID="{A7E52C11-FA2F-4A37-86F0-828A096F3996}" presName="spacing" presStyleCnt="0"/>
      <dgm:spPr/>
    </dgm:pt>
    <dgm:pt modelId="{6DAAF7B1-D5BD-49CA-9488-0A232B82D91E}" type="pres">
      <dgm:prSet presAssocID="{58A43F60-492B-4770-8C87-A87EFEB0A1CD}" presName="composite" presStyleCnt="0"/>
      <dgm:spPr/>
    </dgm:pt>
    <dgm:pt modelId="{90CFD791-3A91-49CC-A693-FCEEA8A69D99}" type="pres">
      <dgm:prSet presAssocID="{58A43F60-492B-4770-8C87-A87EFEB0A1CD}" presName="imgShp" presStyleLbl="fgImgPlace1" presStyleIdx="7" presStyleCnt="8"/>
      <dgm:spPr>
        <a:xfrm>
          <a:off x="1482175" y="5897335"/>
          <a:ext cx="648753" cy="648753"/>
        </a:xfrm>
        <a:prstGeom prst="ellipse">
          <a:avLst/>
        </a:prstGeom>
        <a:blipFill>
          <a:blip xmlns:r="http://schemas.openxmlformats.org/officeDocument/2006/relationships" r:embed="rId8" cstate="screen">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gm:spPr>
    </dgm:pt>
    <dgm:pt modelId="{425CBEE3-A5A9-4E71-B240-B905C4BD8CCA}" type="pres">
      <dgm:prSet presAssocID="{58A43F60-492B-4770-8C87-A87EFEB0A1CD}" presName="txShp" presStyleLbl="node1" presStyleIdx="7" presStyleCnt="8">
        <dgm:presLayoutVars>
          <dgm:bulletEnabled val="1"/>
        </dgm:presLayoutVars>
      </dgm:prSet>
      <dgm:spPr/>
    </dgm:pt>
  </dgm:ptLst>
  <dgm:cxnLst>
    <dgm:cxn modelId="{20F8F23F-EF3F-47E1-A65D-12AE337938C5}" srcId="{2E1C5929-217C-4001-B6B9-70CB91F39966}" destId="{58A43F60-492B-4770-8C87-A87EFEB0A1CD}" srcOrd="7" destOrd="0" parTransId="{E9CCD4F6-7076-4E89-8106-D285FD9D7B17}" sibTransId="{F9386CE1-81AF-4551-94C8-7204C3D3B164}"/>
    <dgm:cxn modelId="{07564441-F651-4DBE-B4AB-D5760925CEE6}" type="presOf" srcId="{0FDD771A-C19A-4570-99D2-8469C301C996}" destId="{EE444F3F-452B-46A8-AAB9-BA7940B9FA63}" srcOrd="0" destOrd="0" presId="urn:microsoft.com/office/officeart/2005/8/layout/vList3"/>
    <dgm:cxn modelId="{E436C763-E275-48B5-BEE4-72580BA46B76}" srcId="{2E1C5929-217C-4001-B6B9-70CB91F39966}" destId="{8DC8125D-8DF3-4998-BE2F-15F1C646FB49}" srcOrd="1" destOrd="0" parTransId="{3328B638-F905-46C6-AF09-549764E8D1F2}" sibTransId="{A1759CD4-1CE7-4DCB-B742-400AE1C0EFDF}"/>
    <dgm:cxn modelId="{DD917344-2541-4606-8064-47C5CE9471C1}" srcId="{2E1C5929-217C-4001-B6B9-70CB91F39966}" destId="{91B99272-F64E-4E25-BED4-667336FDE281}" srcOrd="0" destOrd="0" parTransId="{BAA3C5D7-22D8-41C5-AB81-815DA10048DD}" sibTransId="{C6C93C2D-319C-4ED8-9DD4-3EFD00C22EE9}"/>
    <dgm:cxn modelId="{05F7394C-71BA-4254-A49B-BD0451B57D62}" type="presOf" srcId="{2E1C5929-217C-4001-B6B9-70CB91F39966}" destId="{F41BE945-7226-4B8E-B312-1F3FC1395937}" srcOrd="0" destOrd="0" presId="urn:microsoft.com/office/officeart/2005/8/layout/vList3"/>
    <dgm:cxn modelId="{77560A6D-D481-43D3-8A77-FA75FF5F6DA2}" srcId="{2E1C5929-217C-4001-B6B9-70CB91F39966}" destId="{C983F71C-AF7D-4E3D-AE23-B43C31EEB63B}" srcOrd="2" destOrd="0" parTransId="{7712467B-1431-4D6F-9503-3E85225794A4}" sibTransId="{82E3612E-7AD9-4FFB-9BF3-ED72DE4AB0A1}"/>
    <dgm:cxn modelId="{CD3B7157-CE37-4BC4-B8A4-7556A7DC2F9B}" type="presOf" srcId="{8DC8125D-8DF3-4998-BE2F-15F1C646FB49}" destId="{B6041979-974D-48FC-9A8D-58EF5F85CD97}" srcOrd="0" destOrd="0" presId="urn:microsoft.com/office/officeart/2005/8/layout/vList3"/>
    <dgm:cxn modelId="{9FDB185A-D78D-42F5-9AEF-99AA1D10F053}" srcId="{2E1C5929-217C-4001-B6B9-70CB91F39966}" destId="{51CD8530-D9B3-4F9C-84C1-C91B2A7CB6FB}" srcOrd="4" destOrd="0" parTransId="{E31FCEC5-9F46-4D84-AAD0-BFFC51A1C3D6}" sibTransId="{B51EB770-0FD6-43AD-A5E4-991FCEF2F8B8}"/>
    <dgm:cxn modelId="{536EF287-FA75-4769-BB39-5C62F687EE8B}" type="presOf" srcId="{58A43F60-492B-4770-8C87-A87EFEB0A1CD}" destId="{425CBEE3-A5A9-4E71-B240-B905C4BD8CCA}" srcOrd="0" destOrd="0" presId="urn:microsoft.com/office/officeart/2005/8/layout/vList3"/>
    <dgm:cxn modelId="{D8835491-35B9-4116-A0D4-9CCFA80DDAF3}" srcId="{2E1C5929-217C-4001-B6B9-70CB91F39966}" destId="{6C56D1EF-223B-4BD2-A545-4CB1DEAFFB7E}" srcOrd="6" destOrd="0" parTransId="{3A254EFA-7F3B-48FE-9ED2-5D3F91C715FB}" sibTransId="{A7E52C11-FA2F-4A37-86F0-828A096F3996}"/>
    <dgm:cxn modelId="{1301A6A3-EDE7-45A3-8ED1-606C6D966B0E}" type="presOf" srcId="{CDB53AC2-120B-4A19-885B-6CE767389F17}" destId="{26D4D84B-A424-418F-AC81-64FD6F7A507A}" srcOrd="0" destOrd="0" presId="urn:microsoft.com/office/officeart/2005/8/layout/vList3"/>
    <dgm:cxn modelId="{1FCA27AC-1837-4104-9700-21D29E73C5B4}" type="presOf" srcId="{6C56D1EF-223B-4BD2-A545-4CB1DEAFFB7E}" destId="{39EBAAC4-6792-4E25-93FA-26823695312C}" srcOrd="0" destOrd="0" presId="urn:microsoft.com/office/officeart/2005/8/layout/vList3"/>
    <dgm:cxn modelId="{2B57C6AE-9F86-4727-8D67-EE29EE81AE86}" srcId="{2E1C5929-217C-4001-B6B9-70CB91F39966}" destId="{0FDD771A-C19A-4570-99D2-8469C301C996}" srcOrd="3" destOrd="0" parTransId="{486A3C1F-B670-4ABA-BC3D-73E43CA698EE}" sibTransId="{41A459E2-D9E7-451C-8817-583AECC276A3}"/>
    <dgm:cxn modelId="{EDCDBAB0-94D8-47DB-B8C1-FB21B067127A}" srcId="{2E1C5929-217C-4001-B6B9-70CB91F39966}" destId="{CDB53AC2-120B-4A19-885B-6CE767389F17}" srcOrd="5" destOrd="0" parTransId="{475EC77C-9841-4A68-90CF-B40943911B2E}" sibTransId="{2B5C0CFA-5223-42A9-885E-D220C894E101}"/>
    <dgm:cxn modelId="{7410B5B4-0762-4DB5-9466-D0C0434C355F}" type="presOf" srcId="{91B99272-F64E-4E25-BED4-667336FDE281}" destId="{78B5C49B-41A1-4A93-8503-95B89591416C}" srcOrd="0" destOrd="0" presId="urn:microsoft.com/office/officeart/2005/8/layout/vList3"/>
    <dgm:cxn modelId="{85A229B9-0BAF-45BA-A595-4A75A8F2ECA8}" type="presOf" srcId="{51CD8530-D9B3-4F9C-84C1-C91B2A7CB6FB}" destId="{760D690A-8892-493B-B5EB-2AD5AFD157CE}" srcOrd="0" destOrd="0" presId="urn:microsoft.com/office/officeart/2005/8/layout/vList3"/>
    <dgm:cxn modelId="{F44919DD-D153-4195-81D0-E4EC602BDC2C}" type="presOf" srcId="{C983F71C-AF7D-4E3D-AE23-B43C31EEB63B}" destId="{95EC68F4-9058-432D-ADAE-AEE495CF7C1C}" srcOrd="0" destOrd="0" presId="urn:microsoft.com/office/officeart/2005/8/layout/vList3"/>
    <dgm:cxn modelId="{17DDF2A8-1C7A-4CF4-A2F8-A4D64CA42D5C}" type="presParOf" srcId="{F41BE945-7226-4B8E-B312-1F3FC1395937}" destId="{9F1C2E6C-63C7-416B-B097-113C012EC41A}" srcOrd="0" destOrd="0" presId="urn:microsoft.com/office/officeart/2005/8/layout/vList3"/>
    <dgm:cxn modelId="{99001CED-B1E7-44D5-8D63-15D82E35055B}" type="presParOf" srcId="{9F1C2E6C-63C7-416B-B097-113C012EC41A}" destId="{EB10A686-055D-4890-9C32-03ECCAEE7010}" srcOrd="0" destOrd="0" presId="urn:microsoft.com/office/officeart/2005/8/layout/vList3"/>
    <dgm:cxn modelId="{92509935-D81E-44DF-92B9-6A3ACE4EE191}" type="presParOf" srcId="{9F1C2E6C-63C7-416B-B097-113C012EC41A}" destId="{78B5C49B-41A1-4A93-8503-95B89591416C}" srcOrd="1" destOrd="0" presId="urn:microsoft.com/office/officeart/2005/8/layout/vList3"/>
    <dgm:cxn modelId="{B31C0237-F3A3-4538-9AC5-28CFFCE70662}" type="presParOf" srcId="{F41BE945-7226-4B8E-B312-1F3FC1395937}" destId="{7FE95609-9104-419A-B97E-020A88D53BFF}" srcOrd="1" destOrd="0" presId="urn:microsoft.com/office/officeart/2005/8/layout/vList3"/>
    <dgm:cxn modelId="{AC9271E9-087C-4E35-836E-B8EF599D2CBE}" type="presParOf" srcId="{F41BE945-7226-4B8E-B312-1F3FC1395937}" destId="{719B8C71-3E3C-4067-A63C-40A01BF3BA73}" srcOrd="2" destOrd="0" presId="urn:microsoft.com/office/officeart/2005/8/layout/vList3"/>
    <dgm:cxn modelId="{14AA23DA-E6D8-405B-952A-9AF2DD260276}" type="presParOf" srcId="{719B8C71-3E3C-4067-A63C-40A01BF3BA73}" destId="{E90981A2-51D5-45BE-9A4D-2551F2C9204F}" srcOrd="0" destOrd="0" presId="urn:microsoft.com/office/officeart/2005/8/layout/vList3"/>
    <dgm:cxn modelId="{20116B61-83F9-4593-A0B6-EAB7AAB06F46}" type="presParOf" srcId="{719B8C71-3E3C-4067-A63C-40A01BF3BA73}" destId="{B6041979-974D-48FC-9A8D-58EF5F85CD97}" srcOrd="1" destOrd="0" presId="urn:microsoft.com/office/officeart/2005/8/layout/vList3"/>
    <dgm:cxn modelId="{6B8B1D23-4813-4BDA-AAE0-51BC19408075}" type="presParOf" srcId="{F41BE945-7226-4B8E-B312-1F3FC1395937}" destId="{7592ABD6-3EE7-4309-A183-7AF02C0012A3}" srcOrd="3" destOrd="0" presId="urn:microsoft.com/office/officeart/2005/8/layout/vList3"/>
    <dgm:cxn modelId="{CC90B005-3DFC-40CD-A965-9DBCDFCB00D1}" type="presParOf" srcId="{F41BE945-7226-4B8E-B312-1F3FC1395937}" destId="{73E76CF1-8D72-424E-95CE-54F06A361633}" srcOrd="4" destOrd="0" presId="urn:microsoft.com/office/officeart/2005/8/layout/vList3"/>
    <dgm:cxn modelId="{9870095F-DFC0-460B-BDAE-FCE6293FF304}" type="presParOf" srcId="{73E76CF1-8D72-424E-95CE-54F06A361633}" destId="{0515F910-591E-4862-A89E-9C70CDEF923F}" srcOrd="0" destOrd="0" presId="urn:microsoft.com/office/officeart/2005/8/layout/vList3"/>
    <dgm:cxn modelId="{7951180B-8F82-4AF4-8D5F-775F2D5F4ABE}" type="presParOf" srcId="{73E76CF1-8D72-424E-95CE-54F06A361633}" destId="{95EC68F4-9058-432D-ADAE-AEE495CF7C1C}" srcOrd="1" destOrd="0" presId="urn:microsoft.com/office/officeart/2005/8/layout/vList3"/>
    <dgm:cxn modelId="{F348D0D1-F8E7-45DA-9543-C2E3CE58D6DA}" type="presParOf" srcId="{F41BE945-7226-4B8E-B312-1F3FC1395937}" destId="{D746624D-471D-45DA-8700-0E60C41E284E}" srcOrd="5" destOrd="0" presId="urn:microsoft.com/office/officeart/2005/8/layout/vList3"/>
    <dgm:cxn modelId="{5354431D-1907-4829-A466-9833322CD530}" type="presParOf" srcId="{F41BE945-7226-4B8E-B312-1F3FC1395937}" destId="{173EE24F-4345-415E-8697-C64D3E10BB84}" srcOrd="6" destOrd="0" presId="urn:microsoft.com/office/officeart/2005/8/layout/vList3"/>
    <dgm:cxn modelId="{91894CE3-21AB-462B-9382-97DF614D13EF}" type="presParOf" srcId="{173EE24F-4345-415E-8697-C64D3E10BB84}" destId="{6F0139E1-15CB-4F71-933A-81F2AD08E1AD}" srcOrd="0" destOrd="0" presId="urn:microsoft.com/office/officeart/2005/8/layout/vList3"/>
    <dgm:cxn modelId="{40E21A14-2F28-4994-88B7-8F09A47C1CC2}" type="presParOf" srcId="{173EE24F-4345-415E-8697-C64D3E10BB84}" destId="{EE444F3F-452B-46A8-AAB9-BA7940B9FA63}" srcOrd="1" destOrd="0" presId="urn:microsoft.com/office/officeart/2005/8/layout/vList3"/>
    <dgm:cxn modelId="{BF00371B-0F9D-43FF-9B2A-1C664461B579}" type="presParOf" srcId="{F41BE945-7226-4B8E-B312-1F3FC1395937}" destId="{C4458B03-2B7B-47D0-90E1-C034DF1BF401}" srcOrd="7" destOrd="0" presId="urn:microsoft.com/office/officeart/2005/8/layout/vList3"/>
    <dgm:cxn modelId="{795EC4AA-0C39-492B-B51C-EA99E19867CB}" type="presParOf" srcId="{F41BE945-7226-4B8E-B312-1F3FC1395937}" destId="{AD7CD7BC-A15E-4A74-A4DE-87362DFEC7AA}" srcOrd="8" destOrd="0" presId="urn:microsoft.com/office/officeart/2005/8/layout/vList3"/>
    <dgm:cxn modelId="{18BD9DFE-8D6B-473C-9A0E-F4B745D1F1AC}" type="presParOf" srcId="{AD7CD7BC-A15E-4A74-A4DE-87362DFEC7AA}" destId="{4AC529FE-65AF-4779-9652-2817E0337EC3}" srcOrd="0" destOrd="0" presId="urn:microsoft.com/office/officeart/2005/8/layout/vList3"/>
    <dgm:cxn modelId="{3A2230CC-1312-4B94-9C5E-758C1507B738}" type="presParOf" srcId="{AD7CD7BC-A15E-4A74-A4DE-87362DFEC7AA}" destId="{760D690A-8892-493B-B5EB-2AD5AFD157CE}" srcOrd="1" destOrd="0" presId="urn:microsoft.com/office/officeart/2005/8/layout/vList3"/>
    <dgm:cxn modelId="{5342ECD6-8184-4B00-BD85-E0821F286BF9}" type="presParOf" srcId="{F41BE945-7226-4B8E-B312-1F3FC1395937}" destId="{49AF3564-A8E4-4096-9296-10F8A7522106}" srcOrd="9" destOrd="0" presId="urn:microsoft.com/office/officeart/2005/8/layout/vList3"/>
    <dgm:cxn modelId="{2D6BCD21-CCA2-49A0-9B9D-3BE9F89EC80F}" type="presParOf" srcId="{F41BE945-7226-4B8E-B312-1F3FC1395937}" destId="{347755AB-3F52-4ECA-8AB3-43F00FE8231D}" srcOrd="10" destOrd="0" presId="urn:microsoft.com/office/officeart/2005/8/layout/vList3"/>
    <dgm:cxn modelId="{5461A489-911B-45E1-9AC6-653A1A1518E9}" type="presParOf" srcId="{347755AB-3F52-4ECA-8AB3-43F00FE8231D}" destId="{78F7DA63-2F77-4603-9653-591487425401}" srcOrd="0" destOrd="0" presId="urn:microsoft.com/office/officeart/2005/8/layout/vList3"/>
    <dgm:cxn modelId="{B589AC93-DA13-48B2-B28D-7B1B8829AC91}" type="presParOf" srcId="{347755AB-3F52-4ECA-8AB3-43F00FE8231D}" destId="{26D4D84B-A424-418F-AC81-64FD6F7A507A}" srcOrd="1" destOrd="0" presId="urn:microsoft.com/office/officeart/2005/8/layout/vList3"/>
    <dgm:cxn modelId="{DC6ABBC8-EBF2-49E7-BF1E-EC35EC0BB0E6}" type="presParOf" srcId="{F41BE945-7226-4B8E-B312-1F3FC1395937}" destId="{2F9524BD-8C3E-4CDB-BE91-28A4B9F8BEBD}" srcOrd="11" destOrd="0" presId="urn:microsoft.com/office/officeart/2005/8/layout/vList3"/>
    <dgm:cxn modelId="{2165CB21-7E24-419A-9CAC-3033971D4C25}" type="presParOf" srcId="{F41BE945-7226-4B8E-B312-1F3FC1395937}" destId="{C8D495BE-A3E3-430F-B9B5-9D4A32D6E3F8}" srcOrd="12" destOrd="0" presId="urn:microsoft.com/office/officeart/2005/8/layout/vList3"/>
    <dgm:cxn modelId="{98F3D1F7-6888-426C-B23D-A49ADCC64CA8}" type="presParOf" srcId="{C8D495BE-A3E3-430F-B9B5-9D4A32D6E3F8}" destId="{6E0E268E-5757-4419-8343-A035303E4A68}" srcOrd="0" destOrd="0" presId="urn:microsoft.com/office/officeart/2005/8/layout/vList3"/>
    <dgm:cxn modelId="{847DBB96-2601-4477-BB05-B0025F50A5EB}" type="presParOf" srcId="{C8D495BE-A3E3-430F-B9B5-9D4A32D6E3F8}" destId="{39EBAAC4-6792-4E25-93FA-26823695312C}" srcOrd="1" destOrd="0" presId="urn:microsoft.com/office/officeart/2005/8/layout/vList3"/>
    <dgm:cxn modelId="{98292EFD-65C9-458F-9BF8-C65F6466549B}" type="presParOf" srcId="{F41BE945-7226-4B8E-B312-1F3FC1395937}" destId="{D6A78FF0-5B66-4A52-A120-9CF1EB3CEA84}" srcOrd="13" destOrd="0" presId="urn:microsoft.com/office/officeart/2005/8/layout/vList3"/>
    <dgm:cxn modelId="{CCCDFB64-A9C4-4615-B174-4E37A59227F8}" type="presParOf" srcId="{F41BE945-7226-4B8E-B312-1F3FC1395937}" destId="{6DAAF7B1-D5BD-49CA-9488-0A232B82D91E}" srcOrd="14" destOrd="0" presId="urn:microsoft.com/office/officeart/2005/8/layout/vList3"/>
    <dgm:cxn modelId="{4680AB78-F18D-4627-B375-C2849C21D214}" type="presParOf" srcId="{6DAAF7B1-D5BD-49CA-9488-0A232B82D91E}" destId="{90CFD791-3A91-49CC-A693-FCEEA8A69D99}" srcOrd="0" destOrd="0" presId="urn:microsoft.com/office/officeart/2005/8/layout/vList3"/>
    <dgm:cxn modelId="{0396BA8D-EF2A-40CF-9434-513EB374D662}" type="presParOf" srcId="{6DAAF7B1-D5BD-49CA-9488-0A232B82D91E}" destId="{425CBEE3-A5A9-4E71-B240-B905C4BD8CC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5C49B-41A1-4A93-8503-95B89591416C}">
      <dsp:nvSpPr>
        <dsp:cNvPr id="0" name=""/>
        <dsp:cNvSpPr/>
      </dsp:nvSpPr>
      <dsp:spPr>
        <a:xfrm rot="10800000">
          <a:off x="2671940" y="4135"/>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i="1" kern="1200" dirty="0">
              <a:solidFill>
                <a:sysClr val="window" lastClr="FFFFFF"/>
              </a:solidFill>
              <a:latin typeface="Calibri"/>
              <a:ea typeface="+mn-ea"/>
              <a:cs typeface="+mn-cs"/>
            </a:rPr>
            <a:t>Expansion of Shared Tenancies</a:t>
          </a:r>
          <a:endParaRPr lang="en-US" sz="2000" kern="1200" dirty="0">
            <a:solidFill>
              <a:sysClr val="window" lastClr="FFFFFF"/>
            </a:solidFill>
            <a:latin typeface="Calibri"/>
            <a:ea typeface="+mn-ea"/>
            <a:cs typeface="+mn-cs"/>
          </a:endParaRPr>
        </a:p>
      </dsp:txBody>
      <dsp:txXfrm rot="10800000">
        <a:off x="2874506" y="4135"/>
        <a:ext cx="9601219" cy="810263"/>
      </dsp:txXfrm>
    </dsp:sp>
    <dsp:sp modelId="{EB10A686-055D-4890-9C32-03ECCAEE7010}">
      <dsp:nvSpPr>
        <dsp:cNvPr id="0" name=""/>
        <dsp:cNvSpPr/>
      </dsp:nvSpPr>
      <dsp:spPr>
        <a:xfrm>
          <a:off x="2266808" y="4135"/>
          <a:ext cx="810263" cy="8102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6041979-974D-48FC-9A8D-58EF5F85CD97}">
      <dsp:nvSpPr>
        <dsp:cNvPr id="0" name=""/>
        <dsp:cNvSpPr/>
      </dsp:nvSpPr>
      <dsp:spPr>
        <a:xfrm rot="10800000">
          <a:off x="2671940" y="1056268"/>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i="1" kern="1200" dirty="0">
              <a:solidFill>
                <a:sysClr val="window" lastClr="FFFFFF"/>
              </a:solidFill>
              <a:latin typeface="Calibri"/>
              <a:ea typeface="+mn-ea"/>
              <a:cs typeface="+mn-cs"/>
            </a:rPr>
            <a:t>Development of HMO’s programme </a:t>
          </a:r>
        </a:p>
      </dsp:txBody>
      <dsp:txXfrm rot="10800000">
        <a:off x="2874506" y="1056268"/>
        <a:ext cx="9601219" cy="810263"/>
      </dsp:txXfrm>
    </dsp:sp>
    <dsp:sp modelId="{E90981A2-51D5-45BE-9A4D-2551F2C9204F}">
      <dsp:nvSpPr>
        <dsp:cNvPr id="0" name=""/>
        <dsp:cNvSpPr/>
      </dsp:nvSpPr>
      <dsp:spPr>
        <a:xfrm>
          <a:off x="2266808" y="1056268"/>
          <a:ext cx="810263" cy="810263"/>
        </a:xfrm>
        <a:prstGeom prst="ellipse">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l="-8000" r="-8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5EC68F4-9058-432D-ADAE-AEE495CF7C1C}">
      <dsp:nvSpPr>
        <dsp:cNvPr id="0" name=""/>
        <dsp:cNvSpPr/>
      </dsp:nvSpPr>
      <dsp:spPr>
        <a:xfrm rot="10800000">
          <a:off x="2671940" y="2108401"/>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i="1" kern="1200" dirty="0">
              <a:solidFill>
                <a:sysClr val="window" lastClr="FFFFFF"/>
              </a:solidFill>
              <a:latin typeface="Calibri"/>
              <a:ea typeface="+mn-ea"/>
              <a:cs typeface="+mn-cs"/>
            </a:rPr>
            <a:t>Development of Long Term Leasing Model</a:t>
          </a:r>
        </a:p>
      </dsp:txBody>
      <dsp:txXfrm rot="10800000">
        <a:off x="2874506" y="2108401"/>
        <a:ext cx="9601219" cy="810263"/>
      </dsp:txXfrm>
    </dsp:sp>
    <dsp:sp modelId="{0515F910-591E-4862-A89E-9C70CDEF923F}">
      <dsp:nvSpPr>
        <dsp:cNvPr id="0" name=""/>
        <dsp:cNvSpPr/>
      </dsp:nvSpPr>
      <dsp:spPr>
        <a:xfrm>
          <a:off x="2266808" y="2108401"/>
          <a:ext cx="810263" cy="810263"/>
        </a:xfrm>
        <a:prstGeom prst="ellipse">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2000" b="-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E444F3F-452B-46A8-AAB9-BA7940B9FA63}">
      <dsp:nvSpPr>
        <dsp:cNvPr id="0" name=""/>
        <dsp:cNvSpPr/>
      </dsp:nvSpPr>
      <dsp:spPr>
        <a:xfrm rot="10800000">
          <a:off x="2671940" y="3160534"/>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i="1" kern="1200" dirty="0">
              <a:solidFill>
                <a:sysClr val="window" lastClr="FFFFFF"/>
              </a:solidFill>
              <a:latin typeface="Calibri"/>
              <a:ea typeface="+mn-ea"/>
              <a:cs typeface="+mn-cs"/>
            </a:rPr>
            <a:t>Review of the Single Let Model</a:t>
          </a:r>
        </a:p>
      </dsp:txBody>
      <dsp:txXfrm rot="10800000">
        <a:off x="2874506" y="3160534"/>
        <a:ext cx="9601219" cy="810263"/>
      </dsp:txXfrm>
    </dsp:sp>
    <dsp:sp modelId="{6F0139E1-15CB-4F71-933A-81F2AD08E1AD}">
      <dsp:nvSpPr>
        <dsp:cNvPr id="0" name=""/>
        <dsp:cNvSpPr/>
      </dsp:nvSpPr>
      <dsp:spPr>
        <a:xfrm>
          <a:off x="2266808" y="3160534"/>
          <a:ext cx="810263" cy="810263"/>
        </a:xfrm>
        <a:prstGeom prst="ellipse">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l="-9000" r="-9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760D690A-8892-493B-B5EB-2AD5AFD157CE}">
      <dsp:nvSpPr>
        <dsp:cNvPr id="0" name=""/>
        <dsp:cNvSpPr/>
      </dsp:nvSpPr>
      <dsp:spPr>
        <a:xfrm rot="10800000">
          <a:off x="2671940" y="4212667"/>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i="1" kern="1200" dirty="0">
              <a:solidFill>
                <a:sysClr val="window" lastClr="FFFFFF"/>
              </a:solidFill>
              <a:latin typeface="Calibri"/>
              <a:ea typeface="+mn-ea"/>
              <a:cs typeface="+mn-cs"/>
            </a:rPr>
            <a:t>Increase use of NIHE &amp; HA voids for Temporary Accommodation</a:t>
          </a:r>
        </a:p>
      </dsp:txBody>
      <dsp:txXfrm rot="10800000">
        <a:off x="2874506" y="4212667"/>
        <a:ext cx="9601219" cy="810263"/>
      </dsp:txXfrm>
    </dsp:sp>
    <dsp:sp modelId="{4AC529FE-65AF-4779-9652-2817E0337EC3}">
      <dsp:nvSpPr>
        <dsp:cNvPr id="0" name=""/>
        <dsp:cNvSpPr/>
      </dsp:nvSpPr>
      <dsp:spPr>
        <a:xfrm>
          <a:off x="2266808" y="4212667"/>
          <a:ext cx="810263" cy="810263"/>
        </a:xfrm>
        <a:prstGeom prst="ellipse">
          <a:avLst/>
        </a:prstGeom>
        <a:blipFill>
          <a:blip xmlns:r="http://schemas.openxmlformats.org/officeDocument/2006/relationships" r:embed="rId5" cstate="screen">
            <a:extLst>
              <a:ext uri="{28A0092B-C50C-407E-A947-70E740481C1C}">
                <a14:useLocalDpi xmlns:a14="http://schemas.microsoft.com/office/drawing/2010/main" val="0"/>
              </a:ext>
            </a:extLst>
          </a:blip>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26D4D84B-A424-418F-AC81-64FD6F7A507A}">
      <dsp:nvSpPr>
        <dsp:cNvPr id="0" name=""/>
        <dsp:cNvSpPr/>
      </dsp:nvSpPr>
      <dsp:spPr>
        <a:xfrm rot="10800000">
          <a:off x="2671940" y="5264801"/>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ysClr val="window" lastClr="FFFFFF"/>
              </a:solidFill>
              <a:latin typeface="Calibri"/>
              <a:ea typeface="+mn-ea"/>
              <a:cs typeface="+mn-cs"/>
            </a:rPr>
            <a:t>Accommodation and support solution for complex cases in West Area</a:t>
          </a:r>
          <a:endParaRPr lang="en-GB" sz="2000" b="1" i="1" kern="1200" dirty="0">
            <a:solidFill>
              <a:sysClr val="window" lastClr="FFFFFF"/>
            </a:solidFill>
            <a:latin typeface="Calibri"/>
            <a:ea typeface="+mn-ea"/>
            <a:cs typeface="+mn-cs"/>
          </a:endParaRPr>
        </a:p>
      </dsp:txBody>
      <dsp:txXfrm rot="10800000">
        <a:off x="2874506" y="5264801"/>
        <a:ext cx="9601219" cy="810263"/>
      </dsp:txXfrm>
    </dsp:sp>
    <dsp:sp modelId="{78F7DA63-2F77-4603-9653-591487425401}">
      <dsp:nvSpPr>
        <dsp:cNvPr id="0" name=""/>
        <dsp:cNvSpPr/>
      </dsp:nvSpPr>
      <dsp:spPr>
        <a:xfrm>
          <a:off x="2266808" y="5264801"/>
          <a:ext cx="810263" cy="810263"/>
        </a:xfrm>
        <a:prstGeom prst="ellipse">
          <a:avLst/>
        </a:prstGeom>
        <a:blipFill>
          <a:blip xmlns:r="http://schemas.openxmlformats.org/officeDocument/2006/relationships" r:embed="rId6" cstate="screen">
            <a:extLst>
              <a:ext uri="{28A0092B-C50C-407E-A947-70E740481C1C}">
                <a14:useLocalDpi xmlns:a14="http://schemas.microsoft.com/office/drawing/2010/main" val="0"/>
              </a:ext>
            </a:extLst>
          </a:blip>
          <a:srcRect/>
          <a:stretch>
            <a:fillRect l="-11000" r="-11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9EBAAC4-6792-4E25-93FA-26823695312C}">
      <dsp:nvSpPr>
        <dsp:cNvPr id="0" name=""/>
        <dsp:cNvSpPr/>
      </dsp:nvSpPr>
      <dsp:spPr>
        <a:xfrm rot="10800000">
          <a:off x="2671940" y="6316934"/>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b="1" i="1" kern="1200" dirty="0">
              <a:solidFill>
                <a:sysClr val="window" lastClr="FFFFFF"/>
              </a:solidFill>
              <a:latin typeface="Calibri"/>
              <a:ea typeface="+mn-ea"/>
              <a:cs typeface="+mn-cs"/>
            </a:rPr>
            <a:t>NIHE Acquisitions </a:t>
          </a:r>
          <a:endParaRPr lang="en-GB" sz="2500" b="1" i="1" kern="1200" dirty="0">
            <a:solidFill>
              <a:sysClr val="window" lastClr="FFFFFF"/>
            </a:solidFill>
            <a:latin typeface="Calibri"/>
            <a:ea typeface="+mn-ea"/>
            <a:cs typeface="+mn-cs"/>
          </a:endParaRPr>
        </a:p>
      </dsp:txBody>
      <dsp:txXfrm rot="10800000">
        <a:off x="2874506" y="6316934"/>
        <a:ext cx="9601219" cy="810263"/>
      </dsp:txXfrm>
    </dsp:sp>
    <dsp:sp modelId="{6E0E268E-5757-4419-8343-A035303E4A68}">
      <dsp:nvSpPr>
        <dsp:cNvPr id="0" name=""/>
        <dsp:cNvSpPr/>
      </dsp:nvSpPr>
      <dsp:spPr>
        <a:xfrm>
          <a:off x="2266808" y="6316934"/>
          <a:ext cx="810263" cy="81026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25CBEE3-A5A9-4E71-B240-B905C4BD8CCA}">
      <dsp:nvSpPr>
        <dsp:cNvPr id="0" name=""/>
        <dsp:cNvSpPr/>
      </dsp:nvSpPr>
      <dsp:spPr>
        <a:xfrm rot="10800000">
          <a:off x="2671940" y="7369067"/>
          <a:ext cx="9803785" cy="810263"/>
        </a:xfrm>
        <a:prstGeom prst="homePlat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730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ysClr val="window" lastClr="FFFFFF"/>
              </a:solidFill>
              <a:latin typeface="Calibri"/>
              <a:ea typeface="+mn-ea"/>
              <a:cs typeface="+mn-cs"/>
            </a:rPr>
            <a:t>Programme of options for Young People leaving care</a:t>
          </a:r>
          <a:endParaRPr lang="en-GB" sz="2000" b="1" i="1" kern="1200" dirty="0">
            <a:solidFill>
              <a:sysClr val="window" lastClr="FFFFFF"/>
            </a:solidFill>
            <a:latin typeface="Calibri"/>
            <a:ea typeface="+mn-ea"/>
            <a:cs typeface="+mn-cs"/>
          </a:endParaRPr>
        </a:p>
      </dsp:txBody>
      <dsp:txXfrm rot="10800000">
        <a:off x="2874506" y="7369067"/>
        <a:ext cx="9601219" cy="810263"/>
      </dsp:txXfrm>
    </dsp:sp>
    <dsp:sp modelId="{90CFD791-3A91-49CC-A693-FCEEA8A69D99}">
      <dsp:nvSpPr>
        <dsp:cNvPr id="0" name=""/>
        <dsp:cNvSpPr/>
      </dsp:nvSpPr>
      <dsp:spPr>
        <a:xfrm>
          <a:off x="2266808" y="7369067"/>
          <a:ext cx="810263" cy="810263"/>
        </a:xfrm>
        <a:prstGeom prst="ellipse">
          <a:avLst/>
        </a:prstGeom>
        <a:blipFill>
          <a:blip xmlns:r="http://schemas.openxmlformats.org/officeDocument/2006/relationships" r:embed="rId8" cstate="screen">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3737-C35A-4655-95B0-F3BCE6DC1E84}" type="datetimeFigureOut">
              <a:rPr lang="en-GB" smtClean="0"/>
              <a:t>07/06/2024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116C-AB77-4A5E-9265-0C1B3D653677}" type="slidenum">
              <a:rPr lang="en-GB" smtClean="0"/>
              <a:t>‹#›</a:t>
            </a:fld>
            <a:endParaRPr lang="en-GB"/>
          </a:p>
        </p:txBody>
      </p:sp>
    </p:spTree>
    <p:extLst>
      <p:ext uri="{BB962C8B-B14F-4D97-AF65-F5344CB8AC3E}">
        <p14:creationId xmlns:p14="http://schemas.microsoft.com/office/powerpoint/2010/main" val="15229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1A628-B440-496F-93BA-A8D06DB5C5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53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89E-225F-4BEC-937B-C648B3E506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4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89E-225F-4BEC-937B-C648B3E506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46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1A628-B440-496F-93BA-A8D06DB5C5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12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1A628-B440-496F-93BA-A8D06DB5C5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1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89E-225F-4BEC-937B-C648B3E506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74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GB" sz="1200" dirty="0">
              <a:effectLst/>
              <a:latin typeface="+mn-lt"/>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0DD07F83-6AE2-40E5-9EEC-EDA04E9EEAA6}" type="slidenum">
              <a:rPr lang="en-GB" smtClean="0"/>
              <a:t>43</a:t>
            </a:fld>
            <a:endParaRPr lang="en-GB" dirty="0"/>
          </a:p>
        </p:txBody>
      </p:sp>
    </p:spTree>
    <p:extLst>
      <p:ext uri="{BB962C8B-B14F-4D97-AF65-F5344CB8AC3E}">
        <p14:creationId xmlns:p14="http://schemas.microsoft.com/office/powerpoint/2010/main" val="200539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5F089E-225F-4BEC-937B-C648B3E506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991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1A628-B440-496F-93BA-A8D06DB5C5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77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no image just text">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385371" y="2729621"/>
            <a:ext cx="15000678" cy="5798744"/>
          </a:xfrm>
          <a:prstGeom prst="rect">
            <a:avLst/>
          </a:prstGeom>
        </p:spPr>
        <p:txBody>
          <a:bodyPr>
            <a:noAutofit/>
          </a:bodyPr>
          <a:lstStyle>
            <a:lvl1pPr marL="428625" indent="-428625">
              <a:lnSpc>
                <a:spcPct val="100000"/>
              </a:lnSpc>
              <a:spcBef>
                <a:spcPts val="0"/>
              </a:spcBef>
              <a:buFont typeface="Arial" charset="0"/>
              <a:buChar char="•"/>
              <a:defRPr sz="2400" b="0" i="0" spc="0" baseline="0">
                <a:solidFill>
                  <a:schemeClr val="tx1">
                    <a:lumMod val="75000"/>
                    <a:lumOff val="25000"/>
                  </a:schemeClr>
                </a:solidFill>
                <a:latin typeface="Arial" charset="0"/>
                <a:ea typeface="Arial" charset="0"/>
                <a:cs typeface="Arial" charset="0"/>
              </a:defRPr>
            </a:lvl1pPr>
          </a:lstStyle>
          <a:p>
            <a:pPr lvl="0"/>
            <a:r>
              <a:rPr lang="en-US" dirty="0"/>
              <a:t>Text goes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5368" y="8823950"/>
            <a:ext cx="2340616" cy="970086"/>
          </a:xfrm>
          <a:prstGeom prst="rect">
            <a:avLst/>
          </a:prstGeom>
        </p:spPr>
      </p:pic>
      <p:sp>
        <p:nvSpPr>
          <p:cNvPr id="16" name="Text Placeholder 12"/>
          <p:cNvSpPr>
            <a:spLocks noGrp="1"/>
          </p:cNvSpPr>
          <p:nvPr>
            <p:ph type="body" sz="quarter" idx="11" hasCustomPrompt="1"/>
          </p:nvPr>
        </p:nvSpPr>
        <p:spPr>
          <a:xfrm>
            <a:off x="1394475" y="860564"/>
            <a:ext cx="12906742" cy="714051"/>
          </a:xfrm>
          <a:prstGeom prst="rect">
            <a:avLst/>
          </a:prstGeom>
        </p:spPr>
        <p:txBody>
          <a:bodyPr>
            <a:noAutofit/>
          </a:bodyPr>
          <a:lstStyle>
            <a:lvl1pPr marL="0" indent="0">
              <a:buNone/>
              <a:defRPr sz="4800" b="1" i="0" spc="-150" baseline="0">
                <a:solidFill>
                  <a:srgbClr val="1A2A4F"/>
                </a:solidFill>
                <a:latin typeface="Arial" charset="0"/>
                <a:ea typeface="Arial" charset="0"/>
                <a:cs typeface="Arial" charset="0"/>
              </a:defRPr>
            </a:lvl1pPr>
          </a:lstStyle>
          <a:p>
            <a:pPr lvl="0"/>
            <a:r>
              <a:rPr lang="en-US" dirty="0"/>
              <a:t>Headline goes here</a:t>
            </a:r>
          </a:p>
        </p:txBody>
      </p:sp>
      <p:sp>
        <p:nvSpPr>
          <p:cNvPr id="17" name="Text Placeholder 12"/>
          <p:cNvSpPr>
            <a:spLocks noGrp="1"/>
          </p:cNvSpPr>
          <p:nvPr>
            <p:ph type="body" sz="quarter" idx="12" hasCustomPrompt="1"/>
          </p:nvPr>
        </p:nvSpPr>
        <p:spPr>
          <a:xfrm>
            <a:off x="1394474" y="1574613"/>
            <a:ext cx="14040600" cy="890588"/>
          </a:xfrm>
          <a:prstGeom prst="rect">
            <a:avLst/>
          </a:prstGeom>
        </p:spPr>
        <p:txBody>
          <a:bodyPr>
            <a:noAutofit/>
          </a:bodyPr>
          <a:lstStyle>
            <a:lvl1pPr marL="0" indent="0">
              <a:buNone/>
              <a:defRPr sz="3000" b="0" i="0" spc="-75" baseline="0">
                <a:solidFill>
                  <a:srgbClr val="BAA360"/>
                </a:solidFill>
                <a:latin typeface="Arial" charset="0"/>
                <a:ea typeface="Arial" charset="0"/>
                <a:cs typeface="Arial" charset="0"/>
              </a:defRPr>
            </a:lvl1pPr>
          </a:lstStyle>
          <a:p>
            <a:pPr lvl="0"/>
            <a:r>
              <a:rPr lang="en-US" dirty="0"/>
              <a:t>Sub headline goes here</a:t>
            </a:r>
          </a:p>
        </p:txBody>
      </p:sp>
      <p:sp>
        <p:nvSpPr>
          <p:cNvPr id="11" name="Freeform 10"/>
          <p:cNvSpPr/>
          <p:nvPr userDrawn="1"/>
        </p:nvSpPr>
        <p:spPr>
          <a:xfrm>
            <a:off x="12757902" y="0"/>
            <a:ext cx="3021436" cy="1447032"/>
          </a:xfrm>
          <a:custGeom>
            <a:avLst/>
            <a:gdLst>
              <a:gd name="connsiteX0" fmla="*/ 0 w 1510718"/>
              <a:gd name="connsiteY0" fmla="*/ 0 h 964688"/>
              <a:gd name="connsiteX1" fmla="*/ 594056 w 1510718"/>
              <a:gd name="connsiteY1" fmla="*/ 0 h 964688"/>
              <a:gd name="connsiteX2" fmla="*/ 601815 w 1510718"/>
              <a:gd name="connsiteY2" fmla="*/ 6637 h 964688"/>
              <a:gd name="connsiteX3" fmla="*/ 824034 w 1510718"/>
              <a:gd name="connsiteY3" fmla="*/ 213497 h 964688"/>
              <a:gd name="connsiteX4" fmla="*/ 1038980 w 1510718"/>
              <a:gd name="connsiteY4" fmla="*/ 428604 h 964688"/>
              <a:gd name="connsiteX5" fmla="*/ 1445974 w 1510718"/>
              <a:gd name="connsiteY5" fmla="*/ 882910 h 964688"/>
              <a:gd name="connsiteX6" fmla="*/ 1510718 w 1510718"/>
              <a:gd name="connsiteY6" fmla="*/ 964688 h 964688"/>
              <a:gd name="connsiteX7" fmla="*/ 1248581 w 1510718"/>
              <a:gd name="connsiteY7" fmla="*/ 761378 h 964688"/>
              <a:gd name="connsiteX8" fmla="*/ 227279 w 1510718"/>
              <a:gd name="connsiteY8" fmla="*/ 115098 h 964688"/>
              <a:gd name="connsiteX9" fmla="*/ 0 w 1510718"/>
              <a:gd name="connsiteY9" fmla="*/ 0 h 96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718" h="964688">
                <a:moveTo>
                  <a:pt x="0" y="0"/>
                </a:moveTo>
                <a:lnTo>
                  <a:pt x="594056" y="0"/>
                </a:lnTo>
                <a:lnTo>
                  <a:pt x="601815" y="6637"/>
                </a:lnTo>
                <a:lnTo>
                  <a:pt x="824034" y="213497"/>
                </a:lnTo>
                <a:lnTo>
                  <a:pt x="1038980" y="428604"/>
                </a:lnTo>
                <a:cubicBezTo>
                  <a:pt x="1179793" y="574722"/>
                  <a:pt x="1315578" y="726229"/>
                  <a:pt x="1445974" y="882910"/>
                </a:cubicBezTo>
                <a:lnTo>
                  <a:pt x="1510718" y="964688"/>
                </a:lnTo>
                <a:lnTo>
                  <a:pt x="1248581" y="761378"/>
                </a:lnTo>
                <a:cubicBezTo>
                  <a:pt x="923941" y="521800"/>
                  <a:pt x="582547" y="305797"/>
                  <a:pt x="227279" y="115098"/>
                </a:cubicBezTo>
                <a:lnTo>
                  <a:pt x="0" y="0"/>
                </a:lnTo>
                <a:close/>
              </a:path>
            </a:pathLst>
          </a:custGeom>
          <a:solidFill>
            <a:srgbClr val="8B7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reeform 11"/>
          <p:cNvSpPr/>
          <p:nvPr userDrawn="1"/>
        </p:nvSpPr>
        <p:spPr>
          <a:xfrm>
            <a:off x="13946017" y="0"/>
            <a:ext cx="4341986" cy="3307575"/>
          </a:xfrm>
          <a:custGeom>
            <a:avLst/>
            <a:gdLst>
              <a:gd name="connsiteX0" fmla="*/ 0 w 2170993"/>
              <a:gd name="connsiteY0" fmla="*/ 0 h 2205050"/>
              <a:gd name="connsiteX1" fmla="*/ 2170993 w 2170993"/>
              <a:gd name="connsiteY1" fmla="*/ 0 h 2205050"/>
              <a:gd name="connsiteX2" fmla="*/ 2170993 w 2170993"/>
              <a:gd name="connsiteY2" fmla="*/ 2205050 h 2205050"/>
              <a:gd name="connsiteX3" fmla="*/ 2141044 w 2170993"/>
              <a:gd name="connsiteY3" fmla="*/ 2167341 h 2205050"/>
              <a:gd name="connsiteX4" fmla="*/ 973473 w 2170993"/>
              <a:gd name="connsiteY4" fmla="*/ 1008751 h 2205050"/>
              <a:gd name="connsiteX5" fmla="*/ 916663 w 2170993"/>
              <a:gd name="connsiteY5" fmla="*/ 964690 h 2205050"/>
              <a:gd name="connsiteX6" fmla="*/ 916662 w 2170993"/>
              <a:gd name="connsiteY6" fmla="*/ 964688 h 2205050"/>
              <a:gd name="connsiteX7" fmla="*/ 916664 w 2170993"/>
              <a:gd name="connsiteY7" fmla="*/ 964690 h 2205050"/>
              <a:gd name="connsiteX8" fmla="*/ 851919 w 2170993"/>
              <a:gd name="connsiteY8" fmla="*/ 882910 h 2205050"/>
              <a:gd name="connsiteX9" fmla="*/ 229978 w 2170993"/>
              <a:gd name="connsiteY9" fmla="*/ 213497 h 2205050"/>
              <a:gd name="connsiteX10" fmla="*/ 229978 w 2170993"/>
              <a:gd name="connsiteY10" fmla="*/ 213497 h 2205050"/>
              <a:gd name="connsiteX11" fmla="*/ 229977 w 2170993"/>
              <a:gd name="connsiteY11" fmla="*/ 213496 h 2205050"/>
              <a:gd name="connsiteX12" fmla="*/ 7758 w 2170993"/>
              <a:gd name="connsiteY12" fmla="*/ 6636 h 2205050"/>
              <a:gd name="connsiteX13" fmla="*/ 0 w 2170993"/>
              <a:gd name="connsiteY13" fmla="*/ 0 h 22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0993" h="2205050">
                <a:moveTo>
                  <a:pt x="0" y="0"/>
                </a:moveTo>
                <a:lnTo>
                  <a:pt x="2170993" y="0"/>
                </a:lnTo>
                <a:lnTo>
                  <a:pt x="2170993" y="2205050"/>
                </a:lnTo>
                <a:lnTo>
                  <a:pt x="2141044" y="2167341"/>
                </a:lnTo>
                <a:cubicBezTo>
                  <a:pt x="1789106" y="1741830"/>
                  <a:pt x="1397531" y="1354203"/>
                  <a:pt x="973473" y="1008751"/>
                </a:cubicBezTo>
                <a:lnTo>
                  <a:pt x="916663" y="964690"/>
                </a:lnTo>
                <a:lnTo>
                  <a:pt x="916662" y="964688"/>
                </a:lnTo>
                <a:lnTo>
                  <a:pt x="916664" y="964690"/>
                </a:lnTo>
                <a:lnTo>
                  <a:pt x="851919" y="882910"/>
                </a:lnTo>
                <a:cubicBezTo>
                  <a:pt x="656324" y="647889"/>
                  <a:pt x="448606" y="424507"/>
                  <a:pt x="229978" y="213497"/>
                </a:cubicBezTo>
                <a:lnTo>
                  <a:pt x="229978" y="213497"/>
                </a:lnTo>
                <a:lnTo>
                  <a:pt x="229977" y="213496"/>
                </a:lnTo>
                <a:cubicBezTo>
                  <a:pt x="157102" y="143160"/>
                  <a:pt x="83013" y="74197"/>
                  <a:pt x="7758" y="6636"/>
                </a:cubicBez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Freeform 17"/>
          <p:cNvSpPr/>
          <p:nvPr userDrawn="1"/>
        </p:nvSpPr>
        <p:spPr>
          <a:xfrm>
            <a:off x="15779340" y="1447037"/>
            <a:ext cx="2508660" cy="3188097"/>
          </a:xfrm>
          <a:custGeom>
            <a:avLst/>
            <a:gdLst>
              <a:gd name="connsiteX0" fmla="*/ 0 w 1254330"/>
              <a:gd name="connsiteY0" fmla="*/ 0 h 2125398"/>
              <a:gd name="connsiteX1" fmla="*/ 56809 w 1254330"/>
              <a:gd name="connsiteY1" fmla="*/ 44060 h 2125398"/>
              <a:gd name="connsiteX2" fmla="*/ 1224380 w 1254330"/>
              <a:gd name="connsiteY2" fmla="*/ 1202651 h 2125398"/>
              <a:gd name="connsiteX3" fmla="*/ 1254330 w 1254330"/>
              <a:gd name="connsiteY3" fmla="*/ 1240362 h 2125398"/>
              <a:gd name="connsiteX4" fmla="*/ 1254330 w 1254330"/>
              <a:gd name="connsiteY4" fmla="*/ 2125398 h 2125398"/>
              <a:gd name="connsiteX5" fmla="*/ 1218303 w 1254330"/>
              <a:gd name="connsiteY5" fmla="*/ 2032913 h 2125398"/>
              <a:gd name="connsiteX6" fmla="*/ 188755 w 1254330"/>
              <a:gd name="connsiteY6" fmla="*/ 238416 h 2125398"/>
              <a:gd name="connsiteX7" fmla="*/ 0 w 1254330"/>
              <a:gd name="connsiteY7" fmla="*/ 0 h 2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30" h="2125398">
                <a:moveTo>
                  <a:pt x="0" y="0"/>
                </a:moveTo>
                <a:lnTo>
                  <a:pt x="56809" y="44060"/>
                </a:lnTo>
                <a:cubicBezTo>
                  <a:pt x="480867" y="389512"/>
                  <a:pt x="872442" y="777139"/>
                  <a:pt x="1224380" y="1202651"/>
                </a:cubicBezTo>
                <a:lnTo>
                  <a:pt x="1254330" y="1240362"/>
                </a:lnTo>
                <a:lnTo>
                  <a:pt x="1254330" y="2125398"/>
                </a:lnTo>
                <a:lnTo>
                  <a:pt x="1218303" y="2032913"/>
                </a:lnTo>
                <a:cubicBezTo>
                  <a:pt x="946553" y="1384194"/>
                  <a:pt x="598925" y="783362"/>
                  <a:pt x="188755" y="238416"/>
                </a:cubicBezTo>
                <a:lnTo>
                  <a:pt x="0" y="0"/>
                </a:lnTo>
                <a:close/>
              </a:path>
            </a:pathLst>
          </a:custGeom>
          <a:solidFill>
            <a:srgbClr val="BAA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8190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8.jfif"/><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6.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5277" t="-5455" r="-15899" b="-25430"/>
            </a:stretch>
          </a:blipFill>
        </p:spPr>
        <p:txBody>
          <a:bodyPr/>
          <a:lstStyle/>
          <a:p>
            <a:endParaRPr lang="en-GB"/>
          </a:p>
        </p:txBody>
      </p:sp>
      <p:sp>
        <p:nvSpPr>
          <p:cNvPr id="3" name="Freeform 3"/>
          <p:cNvSpPr/>
          <p:nvPr/>
        </p:nvSpPr>
        <p:spPr>
          <a:xfrm rot="-5400000">
            <a:off x="9843078" y="1842078"/>
            <a:ext cx="10287000" cy="6602843"/>
          </a:xfrm>
          <a:custGeom>
            <a:avLst/>
            <a:gdLst/>
            <a:ahLst/>
            <a:cxnLst/>
            <a:rect l="l" t="t" r="r" b="b"/>
            <a:pathLst>
              <a:path w="10287000" h="6602843">
                <a:moveTo>
                  <a:pt x="0" y="0"/>
                </a:moveTo>
                <a:lnTo>
                  <a:pt x="10287000" y="0"/>
                </a:lnTo>
                <a:lnTo>
                  <a:pt x="10287000" y="6602844"/>
                </a:lnTo>
                <a:lnTo>
                  <a:pt x="0" y="6602844"/>
                </a:lnTo>
                <a:lnTo>
                  <a:pt x="0" y="0"/>
                </a:lnTo>
                <a:close/>
              </a:path>
            </a:pathLst>
          </a:custGeom>
          <a:blipFill>
            <a:blip r:embed="rId3"/>
            <a:stretch>
              <a:fillRect l="-39228" r="-57595" b="-47572"/>
            </a:stretch>
          </a:blipFill>
        </p:spPr>
        <p:txBody>
          <a:bodyPr/>
          <a:lstStyle/>
          <a:p>
            <a:endParaRPr lang="en-GB"/>
          </a:p>
        </p:txBody>
      </p:sp>
      <p:sp>
        <p:nvSpPr>
          <p:cNvPr id="4" name="Freeform 4"/>
          <p:cNvSpPr/>
          <p:nvPr/>
        </p:nvSpPr>
        <p:spPr>
          <a:xfrm>
            <a:off x="16149942" y="8301419"/>
            <a:ext cx="1761156" cy="1260134"/>
          </a:xfrm>
          <a:custGeom>
            <a:avLst/>
            <a:gdLst/>
            <a:ahLst/>
            <a:cxnLst/>
            <a:rect l="l" t="t" r="r" b="b"/>
            <a:pathLst>
              <a:path w="1761156" h="1260134">
                <a:moveTo>
                  <a:pt x="0" y="0"/>
                </a:moveTo>
                <a:lnTo>
                  <a:pt x="1761156" y="0"/>
                </a:lnTo>
                <a:lnTo>
                  <a:pt x="1761156" y="1260134"/>
                </a:lnTo>
                <a:lnTo>
                  <a:pt x="0" y="1260134"/>
                </a:lnTo>
                <a:lnTo>
                  <a:pt x="0" y="0"/>
                </a:lnTo>
                <a:close/>
              </a:path>
            </a:pathLst>
          </a:custGeom>
          <a:blipFill>
            <a:blip r:embed="rId4"/>
            <a:stretch>
              <a:fillRect r="-90803"/>
            </a:stretch>
          </a:blipFill>
        </p:spPr>
        <p:txBody>
          <a:bodyPr/>
          <a:lstStyle/>
          <a:p>
            <a:endParaRPr lang="en-GB"/>
          </a:p>
        </p:txBody>
      </p:sp>
      <p:sp>
        <p:nvSpPr>
          <p:cNvPr id="5" name="Freeform 5"/>
          <p:cNvSpPr/>
          <p:nvPr/>
        </p:nvSpPr>
        <p:spPr>
          <a:xfrm>
            <a:off x="14382512" y="8401696"/>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5"/>
            <a:stretch>
              <a:fillRect/>
            </a:stretch>
          </a:blipFill>
        </p:spPr>
        <p:txBody>
          <a:bodyPr/>
          <a:lstStyle/>
          <a:p>
            <a:endParaRPr lang="en-GB"/>
          </a:p>
        </p:txBody>
      </p:sp>
      <p:sp>
        <p:nvSpPr>
          <p:cNvPr id="6" name="TextBox 6"/>
          <p:cNvSpPr txBox="1"/>
          <p:nvPr/>
        </p:nvSpPr>
        <p:spPr>
          <a:xfrm>
            <a:off x="521591" y="2532509"/>
            <a:ext cx="17244817" cy="4067641"/>
          </a:xfrm>
          <a:prstGeom prst="rect">
            <a:avLst/>
          </a:prstGeom>
        </p:spPr>
        <p:txBody>
          <a:bodyPr lIns="0" tIns="0" rIns="0" bIns="0" rtlCol="0" anchor="t">
            <a:spAutoFit/>
          </a:bodyPr>
          <a:lstStyle/>
          <a:p>
            <a:pPr algn="l">
              <a:lnSpc>
                <a:spcPts val="10741"/>
              </a:lnSpc>
              <a:spcBef>
                <a:spcPct val="0"/>
              </a:spcBef>
            </a:pPr>
            <a:r>
              <a:rPr lang="en-US" sz="8391">
                <a:solidFill>
                  <a:srgbClr val="EA5173"/>
                </a:solidFill>
                <a:latin typeface="Informa Pro 1 Bold Italics"/>
              </a:rPr>
              <a:t>Unveiling Hidden Homelessness across the Island of Ireland –</a:t>
            </a:r>
            <a:r>
              <a:rPr lang="en-US" sz="8391">
                <a:solidFill>
                  <a:srgbClr val="FFFFFF"/>
                </a:solidFill>
                <a:latin typeface="Informa Pro 1 Bold Italics"/>
              </a:rPr>
              <a:t> and what it means for Northern Ireland.</a:t>
            </a:r>
            <a:r>
              <a:rPr lang="en-US" sz="8391">
                <a:solidFill>
                  <a:srgbClr val="EA5173"/>
                </a:solidFill>
                <a:latin typeface="Informa Pro 1 Bold Italics"/>
              </a:rPr>
              <a:t> </a:t>
            </a:r>
          </a:p>
        </p:txBody>
      </p:sp>
      <p:sp>
        <p:nvSpPr>
          <p:cNvPr id="7" name="Freeform 7"/>
          <p:cNvSpPr/>
          <p:nvPr/>
        </p:nvSpPr>
        <p:spPr>
          <a:xfrm>
            <a:off x="10252349" y="6600150"/>
            <a:ext cx="6128055" cy="375127"/>
          </a:xfrm>
          <a:custGeom>
            <a:avLst/>
            <a:gdLst/>
            <a:ahLst/>
            <a:cxnLst/>
            <a:rect l="l" t="t" r="r" b="b"/>
            <a:pathLst>
              <a:path w="6128055" h="375127">
                <a:moveTo>
                  <a:pt x="0" y="0"/>
                </a:moveTo>
                <a:lnTo>
                  <a:pt x="6128055" y="0"/>
                </a:lnTo>
                <a:lnTo>
                  <a:pt x="6128055" y="375127"/>
                </a:lnTo>
                <a:lnTo>
                  <a:pt x="0" y="375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0" y="8401696"/>
            <a:ext cx="7233132" cy="1885304"/>
          </a:xfrm>
          <a:custGeom>
            <a:avLst/>
            <a:gdLst/>
            <a:ahLst/>
            <a:cxnLst/>
            <a:rect l="l" t="t" r="r" b="b"/>
            <a:pathLst>
              <a:path w="7233132" h="1885304">
                <a:moveTo>
                  <a:pt x="0" y="0"/>
                </a:moveTo>
                <a:lnTo>
                  <a:pt x="7233132" y="0"/>
                </a:lnTo>
                <a:lnTo>
                  <a:pt x="7233132" y="1885304"/>
                </a:lnTo>
                <a:lnTo>
                  <a:pt x="0" y="1885304"/>
                </a:lnTo>
                <a:lnTo>
                  <a:pt x="0" y="0"/>
                </a:lnTo>
                <a:close/>
              </a:path>
            </a:pathLst>
          </a:custGeom>
          <a:blipFill>
            <a:blip r:embed="rId8"/>
            <a:stretch>
              <a:fillRect l="-39891" t="-2029" b="-434674"/>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26CDBB1A-31A5-04A3-49A9-2350B5AC3F28}"/>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51E50D8A-24BB-D5B8-1681-AFA14B924E1B}"/>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F9FFA3DF-3572-9CB8-23FD-0BD969D24772}"/>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5" name="Title 6">
            <a:extLst>
              <a:ext uri="{FF2B5EF4-FFF2-40B4-BE49-F238E27FC236}">
                <a16:creationId xmlns:a16="http://schemas.microsoft.com/office/drawing/2014/main" id="{349FB8CD-15E7-18FA-7DC0-B36D71AC1704}"/>
              </a:ext>
            </a:extLst>
          </p:cNvPr>
          <p:cNvSpPr txBox="1"/>
          <p:nvPr/>
        </p:nvSpPr>
        <p:spPr>
          <a:xfrm>
            <a:off x="1373795" y="1569503"/>
            <a:ext cx="16061354" cy="5348708"/>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Previous research in Ireland</a:t>
            </a: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marL="514350" indent="-514350" defTabSz="1371600">
              <a:lnSpc>
                <a:spcPct val="150000"/>
              </a:lnSpc>
              <a:buSzPct val="100000"/>
              <a:buFont typeface="Arial" pitchFamily="34"/>
              <a:buChar char="•"/>
              <a:defRPr sz="1800" b="0" i="0" u="none" strike="noStrike" kern="0" cap="none" spc="0" baseline="0">
                <a:solidFill>
                  <a:srgbClr val="000000"/>
                </a:solidFill>
                <a:uFillTx/>
              </a:defRPr>
            </a:pPr>
            <a:r>
              <a:rPr lang="en-IE" sz="3000" b="1" spc="-75">
                <a:solidFill>
                  <a:srgbClr val="29444D"/>
                </a:solidFill>
                <a:latin typeface="Aptos Display"/>
              </a:rPr>
              <a:t>‘</a:t>
            </a:r>
            <a:r>
              <a:rPr lang="en-IE" sz="3000" b="1" i="1" spc="-75">
                <a:solidFill>
                  <a:srgbClr val="29444D"/>
                </a:solidFill>
                <a:latin typeface="Aptos Display"/>
              </a:rPr>
              <a:t>Ireland’s Hidden Homelessness Crisis</a:t>
            </a:r>
            <a:r>
              <a:rPr lang="en-IE" sz="3000" b="1" spc="-75">
                <a:solidFill>
                  <a:srgbClr val="29444D"/>
                </a:solidFill>
                <a:latin typeface="Aptos Display"/>
              </a:rPr>
              <a:t>’ by Hearne and &amp; McSweeney (2023)</a:t>
            </a:r>
          </a:p>
          <a:p>
            <a:pPr marL="514350" indent="-514350" defTabSz="1371600">
              <a:lnSpc>
                <a:spcPct val="15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a:t>
            </a:r>
            <a:r>
              <a:rPr lang="en-GB" sz="3000" b="1" i="1" spc="-75">
                <a:solidFill>
                  <a:srgbClr val="29444D"/>
                </a:solidFill>
                <a:latin typeface="Aptos Display"/>
              </a:rPr>
              <a:t>Hidden’ Homelessness in Northern Ireland’ </a:t>
            </a:r>
            <a:r>
              <a:rPr lang="en-GB" sz="3000" b="1" spc="-75">
                <a:solidFill>
                  <a:srgbClr val="29444D"/>
                </a:solidFill>
                <a:latin typeface="Aptos Display"/>
              </a:rPr>
              <a:t>by Gray and Hamilton (2020)</a:t>
            </a:r>
          </a:p>
          <a:p>
            <a:pPr marL="514350" indent="-514350" defTabSz="1371600">
              <a:lnSpc>
                <a:spcPct val="15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‘The Scale of Hidden Homelessness in Ireland; Understanding Hidden homelessness’ Simon Community (2022)</a:t>
            </a:r>
          </a:p>
          <a:p>
            <a:pPr marL="514350" indent="-514350" defTabSz="1371600">
              <a:lnSpc>
                <a:spcPct val="15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a:t>
            </a:r>
            <a:r>
              <a:rPr lang="en-GB" sz="3000" b="1" i="1" spc="-75">
                <a:solidFill>
                  <a:srgbClr val="29444D"/>
                </a:solidFill>
                <a:latin typeface="Aptos Display"/>
              </a:rPr>
              <a:t>Hidden Homelessness</a:t>
            </a:r>
            <a:r>
              <a:rPr lang="en-GB" sz="3000" b="1" spc="-75">
                <a:solidFill>
                  <a:srgbClr val="29444D"/>
                </a:solidFill>
                <a:latin typeface="Aptos Display"/>
              </a:rPr>
              <a:t>’ Shelter Scotland (2018)</a:t>
            </a: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C1E71DD-AF42-B601-E3BF-4DE3A106CCBB}"/>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084E0440-45FD-3277-1A1A-2A72122A672D}"/>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1FC8E34C-F24D-E510-8AA2-02EA0C43BB54}"/>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5" name="Title 6">
            <a:extLst>
              <a:ext uri="{FF2B5EF4-FFF2-40B4-BE49-F238E27FC236}">
                <a16:creationId xmlns:a16="http://schemas.microsoft.com/office/drawing/2014/main" id="{54A5A00C-57E1-8CE2-8604-950E2642BCD3}"/>
              </a:ext>
            </a:extLst>
          </p:cNvPr>
          <p:cNvSpPr txBox="1"/>
          <p:nvPr/>
        </p:nvSpPr>
        <p:spPr>
          <a:xfrm>
            <a:off x="1426546" y="1569496"/>
            <a:ext cx="16061354" cy="6789103"/>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Two polls:</a:t>
            </a:r>
          </a:p>
          <a:p>
            <a:pPr defTabSz="1371600">
              <a:lnSpc>
                <a:spcPct val="90000"/>
              </a:lnSpc>
              <a:defRPr sz="1800" b="0" i="0" u="none" strike="noStrike" kern="0" cap="none" spc="0" baseline="0">
                <a:solidFill>
                  <a:srgbClr val="000000"/>
                </a:solidFill>
                <a:uFillTx/>
              </a:defRPr>
            </a:pPr>
            <a:endParaRPr lang="en-IE" sz="36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Republic of Ireland (Ireland Thinks)</a:t>
            </a:r>
          </a:p>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Northern Ireland (Lucid Talk)</a:t>
            </a:r>
          </a:p>
          <a:p>
            <a:pPr defTabSz="1371600">
              <a:lnSpc>
                <a:spcPct val="90000"/>
              </a:lnSpc>
              <a:defRPr sz="1800" b="0" i="0" u="none" strike="noStrike" kern="0" cap="none" spc="0" baseline="0">
                <a:solidFill>
                  <a:srgbClr val="000000"/>
                </a:solidFill>
                <a:uFillTx/>
              </a:defRPr>
            </a:pPr>
            <a:endParaRPr lang="en-IE" sz="36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1,762 (margin of error 2.4%) and </a:t>
            </a: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1,050 (margin of error 3.1%)</a:t>
            </a:r>
          </a:p>
          <a:p>
            <a:pPr defTabSz="1371600">
              <a:lnSpc>
                <a:spcPct val="90000"/>
              </a:lnSpc>
              <a:defRPr sz="1800" b="0" i="0" u="none" strike="noStrike" kern="0" cap="none" spc="0" baseline="0">
                <a:solidFill>
                  <a:srgbClr val="000000"/>
                </a:solidFill>
                <a:uFillTx/>
              </a:defRPr>
            </a:pPr>
            <a:endParaRPr lang="en-GB"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2</a:t>
            </a:r>
            <a:r>
              <a:rPr lang="en-GB" sz="3000" b="1" spc="-75" baseline="30000">
                <a:solidFill>
                  <a:srgbClr val="29444D"/>
                </a:solidFill>
                <a:latin typeface="Aptos Display"/>
              </a:rPr>
              <a:t>nd</a:t>
            </a:r>
            <a:r>
              <a:rPr lang="en-GB" sz="3000" b="1" spc="-75">
                <a:solidFill>
                  <a:srgbClr val="29444D"/>
                </a:solidFill>
                <a:latin typeface="Aptos Display"/>
              </a:rPr>
              <a:t> to 13</a:t>
            </a:r>
            <a:r>
              <a:rPr lang="en-GB" sz="3000" b="1" spc="-75" baseline="30000">
                <a:solidFill>
                  <a:srgbClr val="29444D"/>
                </a:solidFill>
                <a:latin typeface="Aptos Display"/>
              </a:rPr>
              <a:t>th</a:t>
            </a:r>
            <a:r>
              <a:rPr lang="en-GB" sz="3000" b="1" spc="-75">
                <a:solidFill>
                  <a:srgbClr val="29444D"/>
                </a:solidFill>
                <a:latin typeface="Aptos Display"/>
              </a:rPr>
              <a:t> March 2024</a:t>
            </a: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IE" sz="3000" b="1" spc="-75">
                <a:solidFill>
                  <a:srgbClr val="29444D"/>
                </a:solidFill>
                <a:latin typeface="Aptos Display"/>
              </a:rPr>
              <a:t>SMS/Online delivery</a:t>
            </a:r>
          </a:p>
          <a:p>
            <a:pPr defTabSz="1371600">
              <a:lnSpc>
                <a:spcPct val="90000"/>
              </a:lnSpc>
              <a:defRPr sz="1800" b="0" i="0" u="none" strike="noStrike" kern="0" cap="none" spc="0" baseline="0">
                <a:solidFill>
                  <a:srgbClr val="000000"/>
                </a:solidFill>
                <a:uFillTx/>
              </a:defRPr>
            </a:pPr>
            <a:r>
              <a:rPr lang="en-IE" sz="3000" b="1" spc="-75">
                <a:solidFill>
                  <a:srgbClr val="29444D"/>
                </a:solidFill>
                <a:latin typeface="Aptos Display"/>
              </a:rPr>
              <a:t>Propensity score matching </a:t>
            </a:r>
          </a:p>
          <a:p>
            <a:pPr defTabSz="1371600">
              <a:lnSpc>
                <a:spcPct val="90000"/>
              </a:lnSpc>
              <a:defRPr sz="1800" b="0" i="0" u="none" strike="noStrike" kern="0" cap="none" spc="0" baseline="0">
                <a:solidFill>
                  <a:srgbClr val="000000"/>
                </a:solidFill>
                <a:uFillTx/>
              </a:defRPr>
            </a:pPr>
            <a:r>
              <a:rPr lang="en-IE" sz="3000" b="1" spc="-75">
                <a:solidFill>
                  <a:srgbClr val="29444D"/>
                </a:solidFill>
                <a:latin typeface="Aptos Display"/>
              </a:rPr>
              <a:t>&amp;</a:t>
            </a: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Weighted to be representative Age, Gender, Social Class/ Occupational Grade,</a:t>
            </a: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and Region.</a:t>
            </a:r>
            <a:endParaRPr lang="en-IE" sz="3000" b="1" spc="-75">
              <a:solidFill>
                <a:srgbClr val="29444D"/>
              </a:solidFill>
              <a:latin typeface="Aptos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78B1F2C-54AA-AA5F-793E-5989CDA6C808}"/>
              </a:ext>
            </a:extLst>
          </p:cNvPr>
          <p:cNvSpPr/>
          <p:nvPr/>
        </p:nvSpPr>
        <p:spPr>
          <a:xfrm>
            <a:off x="0" y="0"/>
            <a:ext cx="18287994" cy="9419847"/>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13">
            <a:extLst>
              <a:ext uri="{FF2B5EF4-FFF2-40B4-BE49-F238E27FC236}">
                <a16:creationId xmlns:a16="http://schemas.microsoft.com/office/drawing/2014/main" id="{AC3C220E-6482-E9D1-E368-85EFF482C924}"/>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4" name="Title 6">
            <a:extLst>
              <a:ext uri="{FF2B5EF4-FFF2-40B4-BE49-F238E27FC236}">
                <a16:creationId xmlns:a16="http://schemas.microsoft.com/office/drawing/2014/main" id="{9258F266-0797-940E-B959-CE092A154534}"/>
              </a:ext>
            </a:extLst>
          </p:cNvPr>
          <p:cNvSpPr txBox="1"/>
          <p:nvPr/>
        </p:nvSpPr>
        <p:spPr>
          <a:xfrm>
            <a:off x="1373795" y="3009895"/>
            <a:ext cx="16061354" cy="1055225"/>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FFFFFF"/>
                </a:solidFill>
                <a:latin typeface="Aptos Display"/>
              </a:rPr>
              <a:t>The Results:</a:t>
            </a:r>
            <a:endParaRPr lang="en-IE" sz="3000" b="1" spc="-75">
              <a:solidFill>
                <a:srgbClr val="FFFFFF"/>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FFFFFF"/>
              </a:solidFill>
              <a:latin typeface="Aptos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E6411E60-6125-C2E4-0FAC-9F3019F088D6}"/>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79699707-533C-DEB6-9C19-D57F6C87C4E9}"/>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570EEF18-7B69-2863-25A3-27C400EB1ACC}"/>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555935D3-D55E-BE41-DF59-D3E5DCB5BA17}"/>
              </a:ext>
            </a:extLst>
          </p:cNvPr>
          <p:cNvPicPr>
            <a:picLocks noChangeAspect="1"/>
          </p:cNvPicPr>
          <p:nvPr/>
        </p:nvPicPr>
        <p:blipFill>
          <a:blip r:embed="rId2"/>
          <a:stretch>
            <a:fillRect/>
          </a:stretch>
        </p:blipFill>
        <p:spPr>
          <a:xfrm>
            <a:off x="5644655" y="1402049"/>
            <a:ext cx="10671897" cy="7941564"/>
          </a:xfrm>
          <a:prstGeom prst="rect">
            <a:avLst/>
          </a:prstGeom>
          <a:noFill/>
          <a:ln cap="flat">
            <a:noFill/>
          </a:ln>
        </p:spPr>
      </p:pic>
      <p:sp>
        <p:nvSpPr>
          <p:cNvPr id="6" name="Rectangle 2">
            <a:extLst>
              <a:ext uri="{FF2B5EF4-FFF2-40B4-BE49-F238E27FC236}">
                <a16:creationId xmlns:a16="http://schemas.microsoft.com/office/drawing/2014/main" id="{6350B496-509D-31E3-AC05-B7F77F1CB946}"/>
              </a:ext>
            </a:extLst>
          </p:cNvPr>
          <p:cNvSpPr/>
          <p:nvPr/>
        </p:nvSpPr>
        <p:spPr>
          <a:xfrm>
            <a:off x="1116620" y="2592557"/>
            <a:ext cx="4528035" cy="4293483"/>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‘Have you personally, or</a:t>
            </a:r>
          </a:p>
          <a:p>
            <a:pPr defTabSz="1371600">
              <a:defRPr sz="1800" b="0" i="0" u="none" strike="noStrike" kern="0" cap="none" spc="0" baseline="0">
                <a:solidFill>
                  <a:srgbClr val="000000"/>
                </a:solidFill>
                <a:uFillTx/>
              </a:defRPr>
            </a:pPr>
            <a:r>
              <a:rPr lang="en-GB" sz="3000">
                <a:solidFill>
                  <a:srgbClr val="000000"/>
                </a:solidFill>
                <a:latin typeface="Aptos"/>
              </a:rPr>
              <a:t>do you know of close</a:t>
            </a:r>
          </a:p>
          <a:p>
            <a:pPr defTabSz="1371600">
              <a:defRPr sz="1800" b="0" i="0" u="none" strike="noStrike" kern="0" cap="none" spc="0" baseline="0">
                <a:solidFill>
                  <a:srgbClr val="000000"/>
                </a:solidFill>
                <a:uFillTx/>
              </a:defRPr>
            </a:pPr>
            <a:r>
              <a:rPr lang="en-GB" sz="3000">
                <a:solidFill>
                  <a:srgbClr val="000000"/>
                </a:solidFill>
                <a:latin typeface="Aptos"/>
              </a:rPr>
              <a:t>family, who have been</a:t>
            </a:r>
          </a:p>
          <a:p>
            <a:pPr defTabSz="1371600">
              <a:defRPr sz="1800" b="0" i="0" u="none" strike="noStrike" kern="0" cap="none" spc="0" baseline="0">
                <a:solidFill>
                  <a:srgbClr val="000000"/>
                </a:solidFill>
                <a:uFillTx/>
              </a:defRPr>
            </a:pPr>
            <a:r>
              <a:rPr lang="en-GB" sz="3000">
                <a:solidFill>
                  <a:srgbClr val="000000"/>
                </a:solidFill>
                <a:latin typeface="Aptos"/>
              </a:rPr>
              <a:t>forced to stay temporarily in any of the following situations because you/</a:t>
            </a:r>
          </a:p>
          <a:p>
            <a:pPr defTabSz="1371600">
              <a:defRPr sz="1800" b="0" i="0" u="none" strike="noStrike" kern="0" cap="none" spc="0" baseline="0">
                <a:solidFill>
                  <a:srgbClr val="000000"/>
                </a:solidFill>
                <a:uFillTx/>
              </a:defRPr>
            </a:pPr>
            <a:r>
              <a:rPr lang="en-GB" sz="3000">
                <a:solidFill>
                  <a:srgbClr val="000000"/>
                </a:solidFill>
                <a:latin typeface="Aptos"/>
              </a:rPr>
              <a:t>they do not have a</a:t>
            </a:r>
          </a:p>
          <a:p>
            <a:pPr defTabSz="1371600">
              <a:defRPr sz="1800" b="0" i="0" u="none" strike="noStrike" kern="0" cap="none" spc="0" baseline="0">
                <a:solidFill>
                  <a:srgbClr val="000000"/>
                </a:solidFill>
                <a:uFillTx/>
              </a:defRPr>
            </a:pPr>
            <a:r>
              <a:rPr lang="en-GB" sz="3000">
                <a:solidFill>
                  <a:srgbClr val="000000"/>
                </a:solidFill>
                <a:latin typeface="Aptos"/>
              </a:rPr>
              <a:t>regular address of</a:t>
            </a:r>
          </a:p>
          <a:p>
            <a:pPr defTabSz="1371600">
              <a:defRPr sz="1800" b="0" i="0" u="none" strike="noStrike" kern="0" cap="none" spc="0" baseline="0">
                <a:solidFill>
                  <a:srgbClr val="000000"/>
                </a:solidFill>
                <a:uFillTx/>
              </a:defRPr>
            </a:pPr>
            <a:r>
              <a:rPr lang="en-GB" sz="3000">
                <a:solidFill>
                  <a:srgbClr val="000000"/>
                </a:solidFill>
                <a:latin typeface="Aptos"/>
              </a:rPr>
              <a:t>their own?’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961FCC74-A3A3-6562-AC68-19B0E8ADCF04}"/>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416918FF-70C7-36F3-6C41-D757DACF1AEE}"/>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B7B9DB8D-EA5B-DBBB-8804-510861355C8F}"/>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0310DAD3-054F-D326-F667-33D5276A525E}"/>
              </a:ext>
            </a:extLst>
          </p:cNvPr>
          <p:cNvPicPr>
            <a:picLocks noChangeAspect="1"/>
          </p:cNvPicPr>
          <p:nvPr/>
        </p:nvPicPr>
        <p:blipFill>
          <a:blip r:embed="rId2"/>
          <a:stretch>
            <a:fillRect/>
          </a:stretch>
        </p:blipFill>
        <p:spPr>
          <a:xfrm>
            <a:off x="7510497" y="1238185"/>
            <a:ext cx="8056215" cy="8181662"/>
          </a:xfrm>
          <a:prstGeom prst="rect">
            <a:avLst/>
          </a:prstGeom>
          <a:noFill/>
          <a:ln cap="flat">
            <a:noFill/>
          </a:ln>
        </p:spPr>
      </p:pic>
      <p:sp>
        <p:nvSpPr>
          <p:cNvPr id="6" name="Rectangle 2">
            <a:extLst>
              <a:ext uri="{FF2B5EF4-FFF2-40B4-BE49-F238E27FC236}">
                <a16:creationId xmlns:a16="http://schemas.microsoft.com/office/drawing/2014/main" id="{A2CC0B89-7778-F67F-6E73-3C02DC926838}"/>
              </a:ext>
            </a:extLst>
          </p:cNvPr>
          <p:cNvSpPr/>
          <p:nvPr/>
        </p:nvSpPr>
        <p:spPr>
          <a:xfrm>
            <a:off x="1868435" y="3320067"/>
            <a:ext cx="4119134" cy="1523494"/>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Social class and known</a:t>
            </a:r>
          </a:p>
          <a:p>
            <a:pPr defTabSz="1371600">
              <a:defRPr sz="1800" b="0" i="0" u="none" strike="noStrike" kern="0" cap="none" spc="0" baseline="0">
                <a:solidFill>
                  <a:srgbClr val="000000"/>
                </a:solidFill>
                <a:uFillTx/>
              </a:defRPr>
            </a:pPr>
            <a:r>
              <a:rPr lang="en-GB" sz="3000">
                <a:solidFill>
                  <a:srgbClr val="000000"/>
                </a:solidFill>
                <a:latin typeface="Aptos"/>
              </a:rPr>
              <a:t>experiences of staying</a:t>
            </a:r>
          </a:p>
          <a:p>
            <a:pPr defTabSz="1371600">
              <a:defRPr sz="1800" b="0" i="0" u="none" strike="noStrike" kern="0" cap="none" spc="0" baseline="0">
                <a:solidFill>
                  <a:srgbClr val="000000"/>
                </a:solidFill>
                <a:uFillTx/>
              </a:defRPr>
            </a:pPr>
            <a:r>
              <a:rPr lang="en-GB" sz="3000">
                <a:solidFill>
                  <a:srgbClr val="000000"/>
                </a:solidFill>
                <a:latin typeface="Aptos"/>
              </a:rPr>
              <a:t>with family and friends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A247B39-05E7-95F0-8C46-B2B038A703C6}"/>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0ACB3D49-AB81-5ADB-7BB1-0607892929B5}"/>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6DFA58B3-96FC-E155-FD1C-3518B1DEB59D}"/>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2">
            <a:extLst>
              <a:ext uri="{FF2B5EF4-FFF2-40B4-BE49-F238E27FC236}">
                <a16:creationId xmlns:a16="http://schemas.microsoft.com/office/drawing/2014/main" id="{C042E953-6F85-B671-839D-16D6ED4E1AE1}"/>
              </a:ext>
            </a:extLst>
          </p:cNvPr>
          <p:cNvPicPr>
            <a:picLocks noChangeAspect="1"/>
          </p:cNvPicPr>
          <p:nvPr/>
        </p:nvPicPr>
        <p:blipFill>
          <a:blip r:embed="rId2"/>
          <a:stretch>
            <a:fillRect/>
          </a:stretch>
        </p:blipFill>
        <p:spPr>
          <a:xfrm>
            <a:off x="4629149" y="994478"/>
            <a:ext cx="13280777" cy="8237445"/>
          </a:xfrm>
          <a:prstGeom prst="rect">
            <a:avLst/>
          </a:prstGeom>
          <a:noFill/>
          <a:ln cap="flat">
            <a:noFill/>
          </a:ln>
        </p:spPr>
      </p:pic>
      <p:sp>
        <p:nvSpPr>
          <p:cNvPr id="6" name="Rectangle 5">
            <a:extLst>
              <a:ext uri="{FF2B5EF4-FFF2-40B4-BE49-F238E27FC236}">
                <a16:creationId xmlns:a16="http://schemas.microsoft.com/office/drawing/2014/main" id="{0A5AE9F8-F16D-4888-A663-79279B83BDD9}"/>
              </a:ext>
            </a:extLst>
          </p:cNvPr>
          <p:cNvSpPr/>
          <p:nvPr/>
        </p:nvSpPr>
        <p:spPr>
          <a:xfrm>
            <a:off x="975400" y="3620009"/>
            <a:ext cx="3988955" cy="1523494"/>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How many of these situations/places did they select?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A7798DD-2088-1055-95CD-CE4349702A23}"/>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A20C5FE7-F03E-317C-2E7E-B0137460B6BB}"/>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4D37843F-39F2-9229-06DD-F6CA1F257227}"/>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5" name="Rectangle 5">
            <a:extLst>
              <a:ext uri="{FF2B5EF4-FFF2-40B4-BE49-F238E27FC236}">
                <a16:creationId xmlns:a16="http://schemas.microsoft.com/office/drawing/2014/main" id="{D94E4D3E-7104-EF31-EA6D-6EDE695C99C3}"/>
              </a:ext>
            </a:extLst>
          </p:cNvPr>
          <p:cNvSpPr/>
          <p:nvPr/>
        </p:nvSpPr>
        <p:spPr>
          <a:xfrm>
            <a:off x="657476" y="2485791"/>
            <a:ext cx="2875628" cy="383181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Thinking about the experience you have identified, which of the following applies or applied:</a:t>
            </a:r>
          </a:p>
        </p:txBody>
      </p:sp>
      <p:pic>
        <p:nvPicPr>
          <p:cNvPr id="6" name="Picture 1">
            <a:extLst>
              <a:ext uri="{FF2B5EF4-FFF2-40B4-BE49-F238E27FC236}">
                <a16:creationId xmlns:a16="http://schemas.microsoft.com/office/drawing/2014/main" id="{2AC46D38-9C68-5E5E-4A38-E02334F04921}"/>
              </a:ext>
            </a:extLst>
          </p:cNvPr>
          <p:cNvPicPr>
            <a:picLocks noChangeAspect="1"/>
          </p:cNvPicPr>
          <p:nvPr/>
        </p:nvPicPr>
        <p:blipFill>
          <a:blip r:embed="rId2"/>
          <a:stretch>
            <a:fillRect/>
          </a:stretch>
        </p:blipFill>
        <p:spPr>
          <a:xfrm>
            <a:off x="3533104" y="1779020"/>
            <a:ext cx="14224877" cy="6728960"/>
          </a:xfrm>
          <a:prstGeom prst="rect">
            <a:avLst/>
          </a:prstGeom>
          <a:noFill/>
          <a:ln cap="flat">
            <a:noFill/>
          </a:ln>
        </p:spPr>
      </p:pic>
      <p:sp>
        <p:nvSpPr>
          <p:cNvPr id="7" name="Rectangle 3">
            <a:extLst>
              <a:ext uri="{FF2B5EF4-FFF2-40B4-BE49-F238E27FC236}">
                <a16:creationId xmlns:a16="http://schemas.microsoft.com/office/drawing/2014/main" id="{469660F0-1EEA-F10E-B7A8-A4F17F704BE1}"/>
              </a:ext>
            </a:extLst>
          </p:cNvPr>
          <p:cNvSpPr/>
          <p:nvPr/>
        </p:nvSpPr>
        <p:spPr>
          <a:xfrm>
            <a:off x="4009296" y="5548478"/>
            <a:ext cx="11852571" cy="901031"/>
          </a:xfrm>
          <a:prstGeom prst="rect">
            <a:avLst/>
          </a:prstGeom>
          <a:noFill/>
          <a:ln w="28575" cap="flat">
            <a:solidFill>
              <a:srgbClr val="FF0000"/>
            </a:solidFill>
            <a:prstDash val="solid"/>
            <a:miter/>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8D47C70-B1BB-364F-BF34-B12237D24CA6}"/>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8E17F96B-3F3B-E57E-4CF0-D5D64A29E4B7}"/>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pic>
        <p:nvPicPr>
          <p:cNvPr id="4" name="Picture 1">
            <a:extLst>
              <a:ext uri="{FF2B5EF4-FFF2-40B4-BE49-F238E27FC236}">
                <a16:creationId xmlns:a16="http://schemas.microsoft.com/office/drawing/2014/main" id="{61C46F7C-FA88-C016-811C-2E738B714493}"/>
              </a:ext>
            </a:extLst>
          </p:cNvPr>
          <p:cNvPicPr>
            <a:picLocks noChangeAspect="1"/>
          </p:cNvPicPr>
          <p:nvPr/>
        </p:nvPicPr>
        <p:blipFill>
          <a:blip r:embed="rId2"/>
          <a:stretch>
            <a:fillRect/>
          </a:stretch>
        </p:blipFill>
        <p:spPr>
          <a:xfrm>
            <a:off x="4043381" y="1566902"/>
            <a:ext cx="14077566" cy="7147970"/>
          </a:xfrm>
          <a:prstGeom prst="rect">
            <a:avLst/>
          </a:prstGeom>
          <a:noFill/>
          <a:ln cap="flat">
            <a:noFill/>
          </a:ln>
        </p:spPr>
      </p:pic>
      <p:sp>
        <p:nvSpPr>
          <p:cNvPr id="5" name="Rectangle 6">
            <a:extLst>
              <a:ext uri="{FF2B5EF4-FFF2-40B4-BE49-F238E27FC236}">
                <a16:creationId xmlns:a16="http://schemas.microsoft.com/office/drawing/2014/main" id="{70D260C0-6650-374E-6592-72A1E09B7596}"/>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6" name="Rectangle 2">
            <a:extLst>
              <a:ext uri="{FF2B5EF4-FFF2-40B4-BE49-F238E27FC236}">
                <a16:creationId xmlns:a16="http://schemas.microsoft.com/office/drawing/2014/main" id="{D0F943F5-8256-2CFD-5778-128A02E8F8C9}"/>
              </a:ext>
            </a:extLst>
          </p:cNvPr>
          <p:cNvSpPr/>
          <p:nvPr/>
        </p:nvSpPr>
        <p:spPr>
          <a:xfrm>
            <a:off x="702300" y="2868386"/>
            <a:ext cx="3341079" cy="383181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Places where they record the experience of staying in and whether or</a:t>
            </a:r>
          </a:p>
          <a:p>
            <a:pPr defTabSz="1371600">
              <a:defRPr sz="1800" b="0" i="0" u="none" strike="noStrike" kern="0" cap="none" spc="0" baseline="0">
                <a:solidFill>
                  <a:srgbClr val="000000"/>
                </a:solidFill>
                <a:uFillTx/>
              </a:defRPr>
            </a:pPr>
            <a:r>
              <a:rPr lang="en-GB" sz="3000">
                <a:solidFill>
                  <a:srgbClr val="000000"/>
                </a:solidFill>
                <a:latin typeface="Aptos"/>
              </a:rPr>
              <a:t>not they contacted their local authority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760D41C1-7BAE-7AA3-6FB0-2C20DB888704}"/>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E34339F9-98AB-A683-8B8C-C0CAD31CA697}"/>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E8DA96BB-127C-939B-2D5D-0CE7DB04C8FE}"/>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11040FAE-3147-8221-23AA-68524467588A}"/>
              </a:ext>
            </a:extLst>
          </p:cNvPr>
          <p:cNvPicPr>
            <a:picLocks noChangeAspect="1"/>
          </p:cNvPicPr>
          <p:nvPr/>
        </p:nvPicPr>
        <p:blipFill>
          <a:blip r:embed="rId2"/>
          <a:srcRect t="7473"/>
          <a:stretch>
            <a:fillRect/>
          </a:stretch>
        </p:blipFill>
        <p:spPr>
          <a:xfrm>
            <a:off x="5891626" y="1126371"/>
            <a:ext cx="10857722" cy="8293461"/>
          </a:xfrm>
          <a:prstGeom prst="rect">
            <a:avLst/>
          </a:prstGeom>
          <a:noFill/>
          <a:ln cap="flat">
            <a:noFill/>
          </a:ln>
        </p:spPr>
      </p:pic>
      <p:sp>
        <p:nvSpPr>
          <p:cNvPr id="6" name="Rectangle 2">
            <a:extLst>
              <a:ext uri="{FF2B5EF4-FFF2-40B4-BE49-F238E27FC236}">
                <a16:creationId xmlns:a16="http://schemas.microsoft.com/office/drawing/2014/main" id="{73FBA424-1822-B49D-340D-5E74C9721527}"/>
              </a:ext>
            </a:extLst>
          </p:cNvPr>
          <p:cNvSpPr/>
          <p:nvPr/>
        </p:nvSpPr>
        <p:spPr>
          <a:xfrm>
            <a:off x="826471" y="2535087"/>
            <a:ext cx="9144005" cy="5216813"/>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Average</a:t>
            </a:r>
          </a:p>
          <a:p>
            <a:pPr defTabSz="1371600">
              <a:defRPr sz="1800" b="0" i="0" u="none" strike="noStrike" kern="0" cap="none" spc="0" baseline="0">
                <a:solidFill>
                  <a:srgbClr val="000000"/>
                </a:solidFill>
                <a:uFillTx/>
              </a:defRPr>
            </a:pPr>
            <a:r>
              <a:rPr lang="en-GB" sz="3000">
                <a:solidFill>
                  <a:srgbClr val="000000"/>
                </a:solidFill>
                <a:latin typeface="Aptos"/>
              </a:rPr>
              <a:t>number of places</a:t>
            </a:r>
          </a:p>
          <a:p>
            <a:pPr defTabSz="1371600">
              <a:defRPr sz="1800" b="0" i="0" u="none" strike="noStrike" kern="0" cap="none" spc="0" baseline="0">
                <a:solidFill>
                  <a:srgbClr val="000000"/>
                </a:solidFill>
                <a:uFillTx/>
              </a:defRPr>
            </a:pPr>
            <a:r>
              <a:rPr lang="en-GB" sz="3000">
                <a:solidFill>
                  <a:srgbClr val="000000"/>
                </a:solidFill>
                <a:latin typeface="Aptos"/>
              </a:rPr>
              <a:t>selected by place</a:t>
            </a:r>
          </a:p>
          <a:p>
            <a:pPr defTabSz="1371600">
              <a:defRPr sz="1800" b="0" i="0" u="none" strike="noStrike" kern="0" cap="none" spc="0" baseline="0">
                <a:solidFill>
                  <a:srgbClr val="000000"/>
                </a:solidFill>
                <a:uFillTx/>
              </a:defRPr>
            </a:pPr>
            <a:r>
              <a:rPr lang="en-GB" sz="3000">
                <a:solidFill>
                  <a:srgbClr val="000000"/>
                </a:solidFill>
                <a:latin typeface="Aptos"/>
              </a:rPr>
              <a:t>selected. E.g. on</a:t>
            </a:r>
          </a:p>
          <a:p>
            <a:pPr defTabSz="1371600">
              <a:defRPr sz="1800" b="0" i="0" u="none" strike="noStrike" kern="0" cap="none" spc="0" baseline="0">
                <a:solidFill>
                  <a:srgbClr val="000000"/>
                </a:solidFill>
                <a:uFillTx/>
              </a:defRPr>
            </a:pPr>
            <a:r>
              <a:rPr lang="en-GB" sz="3000">
                <a:solidFill>
                  <a:srgbClr val="000000"/>
                </a:solidFill>
                <a:latin typeface="Aptos"/>
              </a:rPr>
              <a:t>average, those</a:t>
            </a:r>
          </a:p>
          <a:p>
            <a:pPr defTabSz="1371600">
              <a:defRPr sz="1800" b="0" i="0" u="none" strike="noStrike" kern="0" cap="none" spc="0" baseline="0">
                <a:solidFill>
                  <a:srgbClr val="000000"/>
                </a:solidFill>
                <a:uFillTx/>
              </a:defRPr>
            </a:pPr>
            <a:r>
              <a:rPr lang="en-GB" sz="3000">
                <a:solidFill>
                  <a:srgbClr val="000000"/>
                </a:solidFill>
                <a:latin typeface="Aptos"/>
              </a:rPr>
              <a:t>that selected</a:t>
            </a:r>
          </a:p>
          <a:p>
            <a:pPr defTabSz="1371600">
              <a:defRPr sz="1800" b="0" i="0" u="none" strike="noStrike" kern="0" cap="none" spc="0" baseline="0">
                <a:solidFill>
                  <a:srgbClr val="000000"/>
                </a:solidFill>
                <a:uFillTx/>
              </a:defRPr>
            </a:pPr>
            <a:r>
              <a:rPr lang="en-GB" sz="3000">
                <a:solidFill>
                  <a:srgbClr val="000000"/>
                </a:solidFill>
                <a:latin typeface="Aptos"/>
              </a:rPr>
              <a:t>‘staying</a:t>
            </a:r>
          </a:p>
          <a:p>
            <a:pPr defTabSz="1371600">
              <a:defRPr sz="1800" b="0" i="0" u="none" strike="noStrike" kern="0" cap="none" spc="0" baseline="0">
                <a:solidFill>
                  <a:srgbClr val="000000"/>
                </a:solidFill>
                <a:uFillTx/>
              </a:defRPr>
            </a:pPr>
            <a:r>
              <a:rPr lang="en-GB" sz="3000">
                <a:solidFill>
                  <a:srgbClr val="000000"/>
                </a:solidFill>
                <a:latin typeface="Aptos"/>
              </a:rPr>
              <a:t>overnight..’</a:t>
            </a:r>
          </a:p>
          <a:p>
            <a:pPr defTabSz="1371600">
              <a:defRPr sz="1800" b="0" i="0" u="none" strike="noStrike" kern="0" cap="none" spc="0" baseline="0">
                <a:solidFill>
                  <a:srgbClr val="000000"/>
                </a:solidFill>
                <a:uFillTx/>
              </a:defRPr>
            </a:pPr>
            <a:r>
              <a:rPr lang="en-GB" sz="3000">
                <a:solidFill>
                  <a:srgbClr val="000000"/>
                </a:solidFill>
                <a:latin typeface="Aptos"/>
              </a:rPr>
              <a:t>selected three</a:t>
            </a:r>
          </a:p>
          <a:p>
            <a:pPr defTabSz="1371600">
              <a:defRPr sz="1800" b="0" i="0" u="none" strike="noStrike" kern="0" cap="none" spc="0" baseline="0">
                <a:solidFill>
                  <a:srgbClr val="000000"/>
                </a:solidFill>
                <a:uFillTx/>
              </a:defRPr>
            </a:pPr>
            <a:r>
              <a:rPr lang="en-GB" sz="3000">
                <a:solidFill>
                  <a:srgbClr val="000000"/>
                </a:solidFill>
                <a:latin typeface="Aptos"/>
              </a:rPr>
              <a:t>Places that they</a:t>
            </a:r>
          </a:p>
          <a:p>
            <a:pPr defTabSz="1371600">
              <a:defRPr sz="1800" b="0" i="0" u="none" strike="noStrike" kern="0" cap="none" spc="0" baseline="0">
                <a:solidFill>
                  <a:srgbClr val="000000"/>
                </a:solidFill>
                <a:uFillTx/>
              </a:defRPr>
            </a:pPr>
            <a:r>
              <a:rPr lang="en-GB" sz="3000">
                <a:solidFill>
                  <a:srgbClr val="000000"/>
                </a:solidFill>
                <a:latin typeface="Aptos"/>
              </a:rPr>
              <a:t>had stayed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3008F70-D144-4CE2-AFA4-71482B451A79}"/>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B1C2369C-E099-5358-1D68-CC5DFF614562}"/>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686F807B-B702-CA61-BB1A-A0E74A63F9E6}"/>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0D688015-2516-40D7-FC1A-F81B00642F79}"/>
              </a:ext>
            </a:extLst>
          </p:cNvPr>
          <p:cNvPicPr>
            <a:picLocks noChangeAspect="1"/>
          </p:cNvPicPr>
          <p:nvPr/>
        </p:nvPicPr>
        <p:blipFill>
          <a:blip r:embed="rId2"/>
          <a:stretch>
            <a:fillRect/>
          </a:stretch>
        </p:blipFill>
        <p:spPr>
          <a:xfrm>
            <a:off x="189857" y="1563212"/>
            <a:ext cx="17309852" cy="7848116"/>
          </a:xfrm>
          <a:prstGeom prst="rect">
            <a:avLst/>
          </a:prstGeom>
          <a:noFill/>
          <a:ln cap="flat">
            <a:noFill/>
          </a:ln>
        </p:spPr>
      </p:pic>
      <p:sp>
        <p:nvSpPr>
          <p:cNvPr id="6" name="Rectangle 2">
            <a:extLst>
              <a:ext uri="{FF2B5EF4-FFF2-40B4-BE49-F238E27FC236}">
                <a16:creationId xmlns:a16="http://schemas.microsoft.com/office/drawing/2014/main" id="{B6117C9B-AFB4-B8AC-E983-325FC5099BA0}"/>
              </a:ext>
            </a:extLst>
          </p:cNvPr>
          <p:cNvSpPr/>
          <p:nvPr/>
        </p:nvSpPr>
        <p:spPr>
          <a:xfrm>
            <a:off x="788285" y="1078461"/>
            <a:ext cx="15064241" cy="969496"/>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Thinking back to the experiences you indicated in the previous questions  how long did has this period last  or lasted?</a:t>
            </a:r>
          </a:p>
        </p:txBody>
      </p:sp>
      <p:sp>
        <p:nvSpPr>
          <p:cNvPr id="7" name="Rectangle 7">
            <a:extLst>
              <a:ext uri="{FF2B5EF4-FFF2-40B4-BE49-F238E27FC236}">
                <a16:creationId xmlns:a16="http://schemas.microsoft.com/office/drawing/2014/main" id="{F97EDDAD-3422-C859-E4E3-F10C4274E5E3}"/>
              </a:ext>
            </a:extLst>
          </p:cNvPr>
          <p:cNvSpPr/>
          <p:nvPr/>
        </p:nvSpPr>
        <p:spPr>
          <a:xfrm>
            <a:off x="2221430" y="9519507"/>
            <a:ext cx="6922560" cy="55399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Those with personal experience</a:t>
            </a:r>
          </a:p>
        </p:txBody>
      </p:sp>
      <p:sp>
        <p:nvSpPr>
          <p:cNvPr id="8" name="Rectangle 8">
            <a:extLst>
              <a:ext uri="{FF2B5EF4-FFF2-40B4-BE49-F238E27FC236}">
                <a16:creationId xmlns:a16="http://schemas.microsoft.com/office/drawing/2014/main" id="{561D9B06-7831-8036-77B7-01209480C810}"/>
              </a:ext>
            </a:extLst>
          </p:cNvPr>
          <p:cNvSpPr/>
          <p:nvPr/>
        </p:nvSpPr>
        <p:spPr>
          <a:xfrm>
            <a:off x="10700235" y="9590130"/>
            <a:ext cx="6922560" cy="55399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Those with current experience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3213135" y="5780798"/>
            <a:ext cx="12296022" cy="752698"/>
          </a:xfrm>
          <a:custGeom>
            <a:avLst/>
            <a:gdLst/>
            <a:ahLst/>
            <a:cxnLst/>
            <a:rect l="l" t="t" r="r" b="b"/>
            <a:pathLst>
              <a:path w="12296022" h="752698">
                <a:moveTo>
                  <a:pt x="0" y="0"/>
                </a:moveTo>
                <a:lnTo>
                  <a:pt x="12296021" y="0"/>
                </a:lnTo>
                <a:lnTo>
                  <a:pt x="12296021" y="752698"/>
                </a:lnTo>
                <a:lnTo>
                  <a:pt x="0" y="7526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2778844" y="1833064"/>
            <a:ext cx="12730312" cy="4137191"/>
          </a:xfrm>
          <a:prstGeom prst="rect">
            <a:avLst/>
          </a:prstGeom>
        </p:spPr>
        <p:txBody>
          <a:bodyPr lIns="0" tIns="0" rIns="0" bIns="0" rtlCol="0" anchor="t">
            <a:spAutoFit/>
          </a:bodyPr>
          <a:lstStyle/>
          <a:p>
            <a:pPr algn="ctr">
              <a:lnSpc>
                <a:spcPts val="33009"/>
              </a:lnSpc>
              <a:spcBef>
                <a:spcPct val="0"/>
              </a:spcBef>
            </a:pPr>
            <a:r>
              <a:rPr lang="en-US" sz="25788">
                <a:solidFill>
                  <a:srgbClr val="FFFFFF"/>
                </a:solidFill>
                <a:latin typeface="Informa Pro 1 Bold Italics"/>
              </a:rPr>
              <a:t>welcome</a:t>
            </a:r>
          </a:p>
        </p:txBody>
      </p:sp>
      <p:sp>
        <p:nvSpPr>
          <p:cNvPr id="4" name="Freeform 4"/>
          <p:cNvSpPr/>
          <p:nvPr/>
        </p:nvSpPr>
        <p:spPr>
          <a:xfrm>
            <a:off x="0" y="8401696"/>
            <a:ext cx="7233132" cy="1885304"/>
          </a:xfrm>
          <a:custGeom>
            <a:avLst/>
            <a:gdLst/>
            <a:ahLst/>
            <a:cxnLst/>
            <a:rect l="l" t="t" r="r" b="b"/>
            <a:pathLst>
              <a:path w="7233132" h="1885304">
                <a:moveTo>
                  <a:pt x="0" y="0"/>
                </a:moveTo>
                <a:lnTo>
                  <a:pt x="7233132" y="0"/>
                </a:lnTo>
                <a:lnTo>
                  <a:pt x="7233132" y="1885304"/>
                </a:lnTo>
                <a:lnTo>
                  <a:pt x="0" y="1885304"/>
                </a:lnTo>
                <a:lnTo>
                  <a:pt x="0" y="0"/>
                </a:lnTo>
                <a:close/>
              </a:path>
            </a:pathLst>
          </a:custGeom>
          <a:blipFill>
            <a:blip r:embed="rId4"/>
            <a:stretch>
              <a:fillRect l="-39891" t="-2029" b="-434674"/>
            </a:stretch>
          </a:blipFill>
        </p:spPr>
        <p:txBody>
          <a:bodyPr/>
          <a:lstStyle/>
          <a:p>
            <a:endParaRPr lang="en-GB"/>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614F7263-86CE-4C1D-C4E9-0DB977FCE9AC}"/>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03A4779F-F873-107E-F1DB-ABE957D44608}"/>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9671818C-141E-F723-E9CB-186CBB13C56A}"/>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E52B4DCE-DAE3-3B6F-44A9-470203E16B1D}"/>
              </a:ext>
            </a:extLst>
          </p:cNvPr>
          <p:cNvPicPr>
            <a:picLocks noChangeAspect="1"/>
          </p:cNvPicPr>
          <p:nvPr/>
        </p:nvPicPr>
        <p:blipFill>
          <a:blip r:embed="rId2"/>
          <a:stretch>
            <a:fillRect/>
          </a:stretch>
        </p:blipFill>
        <p:spPr>
          <a:xfrm>
            <a:off x="365750" y="1024406"/>
            <a:ext cx="16779249" cy="6850319"/>
          </a:xfrm>
          <a:prstGeom prst="rect">
            <a:avLst/>
          </a:prstGeom>
          <a:noFill/>
          <a:ln cap="flat">
            <a:noFill/>
          </a:ln>
        </p:spPr>
      </p:pic>
      <p:pic>
        <p:nvPicPr>
          <p:cNvPr id="6" name="Picture 3">
            <a:extLst>
              <a:ext uri="{FF2B5EF4-FFF2-40B4-BE49-F238E27FC236}">
                <a16:creationId xmlns:a16="http://schemas.microsoft.com/office/drawing/2014/main" id="{B2E0BDD3-5F8B-D5A3-2E0F-3F39F38E82F9}"/>
              </a:ext>
            </a:extLst>
          </p:cNvPr>
          <p:cNvPicPr>
            <a:picLocks noChangeAspect="1"/>
          </p:cNvPicPr>
          <p:nvPr/>
        </p:nvPicPr>
        <p:blipFill>
          <a:blip r:embed="rId3"/>
          <a:stretch>
            <a:fillRect/>
          </a:stretch>
        </p:blipFill>
        <p:spPr>
          <a:xfrm>
            <a:off x="4481030" y="7767700"/>
            <a:ext cx="8943969" cy="1528757"/>
          </a:xfrm>
          <a:prstGeom prst="rect">
            <a:avLst/>
          </a:prstGeom>
          <a:noFill/>
          <a:ln cap="flat">
            <a:noFill/>
          </a:ln>
        </p:spPr>
      </p:pic>
      <p:sp>
        <p:nvSpPr>
          <p:cNvPr id="7" name="Rectangle 7">
            <a:extLst>
              <a:ext uri="{FF2B5EF4-FFF2-40B4-BE49-F238E27FC236}">
                <a16:creationId xmlns:a16="http://schemas.microsoft.com/office/drawing/2014/main" id="{6ADF88D7-75AA-EC52-EC94-5D585D06063B}"/>
              </a:ext>
            </a:extLst>
          </p:cNvPr>
          <p:cNvSpPr/>
          <p:nvPr/>
        </p:nvSpPr>
        <p:spPr>
          <a:xfrm>
            <a:off x="2221430" y="9519508"/>
            <a:ext cx="6922560" cy="55399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Northern Ireland</a:t>
            </a:r>
          </a:p>
        </p:txBody>
      </p:sp>
      <p:sp>
        <p:nvSpPr>
          <p:cNvPr id="8" name="Rectangle 8">
            <a:extLst>
              <a:ext uri="{FF2B5EF4-FFF2-40B4-BE49-F238E27FC236}">
                <a16:creationId xmlns:a16="http://schemas.microsoft.com/office/drawing/2014/main" id="{35CAA0A3-D166-FD56-2647-C4267AC48054}"/>
              </a:ext>
            </a:extLst>
          </p:cNvPr>
          <p:cNvSpPr/>
          <p:nvPr/>
        </p:nvSpPr>
        <p:spPr>
          <a:xfrm>
            <a:off x="11365434" y="9593354"/>
            <a:ext cx="6922560" cy="553998"/>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Republic of Ireland</a:t>
            </a:r>
          </a:p>
        </p:txBody>
      </p:sp>
      <p:sp>
        <p:nvSpPr>
          <p:cNvPr id="9" name="Rectangle 2">
            <a:extLst>
              <a:ext uri="{FF2B5EF4-FFF2-40B4-BE49-F238E27FC236}">
                <a16:creationId xmlns:a16="http://schemas.microsoft.com/office/drawing/2014/main" id="{92FC3722-2C74-EADC-6594-E8F174F652E9}"/>
              </a:ext>
            </a:extLst>
          </p:cNvPr>
          <p:cNvSpPr/>
          <p:nvPr/>
        </p:nvSpPr>
        <p:spPr>
          <a:xfrm>
            <a:off x="589088" y="213489"/>
            <a:ext cx="9144005" cy="600164"/>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FFFFFF"/>
                </a:solidFill>
                <a:latin typeface="Aptos"/>
              </a:rPr>
              <a:t>length of time and places stayed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CD8442-2B2B-AD8C-AE83-DCC84D6C6AD4}"/>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3" name="Rectangle 6">
            <a:extLst>
              <a:ext uri="{FF2B5EF4-FFF2-40B4-BE49-F238E27FC236}">
                <a16:creationId xmlns:a16="http://schemas.microsoft.com/office/drawing/2014/main" id="{96F6DF7D-7A8B-8028-F77B-447FF108D9BE}"/>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4" name="Picture 1">
            <a:extLst>
              <a:ext uri="{FF2B5EF4-FFF2-40B4-BE49-F238E27FC236}">
                <a16:creationId xmlns:a16="http://schemas.microsoft.com/office/drawing/2014/main" id="{6D50D827-1C13-87DD-175E-2E3244F45873}"/>
              </a:ext>
            </a:extLst>
          </p:cNvPr>
          <p:cNvPicPr>
            <a:picLocks noChangeAspect="1"/>
          </p:cNvPicPr>
          <p:nvPr/>
        </p:nvPicPr>
        <p:blipFill>
          <a:blip r:embed="rId2"/>
          <a:stretch>
            <a:fillRect/>
          </a:stretch>
        </p:blipFill>
        <p:spPr>
          <a:xfrm>
            <a:off x="5580629" y="973246"/>
            <a:ext cx="12707366" cy="9313754"/>
          </a:xfrm>
          <a:prstGeom prst="rect">
            <a:avLst/>
          </a:prstGeom>
          <a:noFill/>
          <a:ln cap="flat">
            <a:noFill/>
          </a:ln>
        </p:spPr>
      </p:pic>
      <p:sp>
        <p:nvSpPr>
          <p:cNvPr id="5" name="Rectangle 2">
            <a:extLst>
              <a:ext uri="{FF2B5EF4-FFF2-40B4-BE49-F238E27FC236}">
                <a16:creationId xmlns:a16="http://schemas.microsoft.com/office/drawing/2014/main" id="{D9F1A0C9-E19E-671A-97B3-9B6A12BD9214}"/>
              </a:ext>
            </a:extLst>
          </p:cNvPr>
          <p:cNvSpPr/>
          <p:nvPr/>
        </p:nvSpPr>
        <p:spPr>
          <a:xfrm>
            <a:off x="1377401" y="3072864"/>
            <a:ext cx="3475949" cy="2354491"/>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600">
                <a:solidFill>
                  <a:srgbClr val="000000"/>
                </a:solidFill>
                <a:latin typeface="Aptos"/>
              </a:rPr>
              <a:t>What was the reason for that situation occurring?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325041-E888-EB30-8972-9D6482CBFA6F}"/>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pic>
        <p:nvPicPr>
          <p:cNvPr id="3" name="Picture 2">
            <a:extLst>
              <a:ext uri="{FF2B5EF4-FFF2-40B4-BE49-F238E27FC236}">
                <a16:creationId xmlns:a16="http://schemas.microsoft.com/office/drawing/2014/main" id="{FEC4E54C-0BAF-C5F1-1879-48EB78DE990C}"/>
              </a:ext>
            </a:extLst>
          </p:cNvPr>
          <p:cNvPicPr>
            <a:picLocks noChangeAspect="1"/>
          </p:cNvPicPr>
          <p:nvPr/>
        </p:nvPicPr>
        <p:blipFill>
          <a:blip r:embed="rId2"/>
          <a:stretch>
            <a:fillRect/>
          </a:stretch>
        </p:blipFill>
        <p:spPr>
          <a:xfrm>
            <a:off x="628233" y="226081"/>
            <a:ext cx="8675136" cy="9834824"/>
          </a:xfrm>
          <a:prstGeom prst="rect">
            <a:avLst/>
          </a:prstGeom>
          <a:noFill/>
          <a:ln cap="flat">
            <a:noFill/>
          </a:ln>
        </p:spPr>
      </p:pic>
      <p:pic>
        <p:nvPicPr>
          <p:cNvPr id="4" name="Picture 5">
            <a:extLst>
              <a:ext uri="{FF2B5EF4-FFF2-40B4-BE49-F238E27FC236}">
                <a16:creationId xmlns:a16="http://schemas.microsoft.com/office/drawing/2014/main" id="{53C54748-D325-8E37-E887-29DA27CB8AE4}"/>
              </a:ext>
            </a:extLst>
          </p:cNvPr>
          <p:cNvPicPr>
            <a:picLocks noChangeAspect="1"/>
          </p:cNvPicPr>
          <p:nvPr/>
        </p:nvPicPr>
        <p:blipFill>
          <a:blip r:embed="rId3"/>
          <a:stretch>
            <a:fillRect/>
          </a:stretch>
        </p:blipFill>
        <p:spPr>
          <a:xfrm>
            <a:off x="9459733" y="226081"/>
            <a:ext cx="8573570" cy="9834824"/>
          </a:xfrm>
          <a:prstGeom prst="rect">
            <a:avLst/>
          </a:prstGeom>
          <a:noFill/>
          <a:ln cap="flat">
            <a:noFill/>
          </a:ln>
        </p:spPr>
      </p:pic>
      <p:sp>
        <p:nvSpPr>
          <p:cNvPr id="5" name="Rectangle 7">
            <a:extLst>
              <a:ext uri="{FF2B5EF4-FFF2-40B4-BE49-F238E27FC236}">
                <a16:creationId xmlns:a16="http://schemas.microsoft.com/office/drawing/2014/main" id="{BA7FD24C-D80F-B1A9-A960-E903462D351A}"/>
              </a:ext>
            </a:extLst>
          </p:cNvPr>
          <p:cNvSpPr/>
          <p:nvPr/>
        </p:nvSpPr>
        <p:spPr>
          <a:xfrm>
            <a:off x="9791606" y="622116"/>
            <a:ext cx="2130753" cy="969496"/>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b="1">
                <a:solidFill>
                  <a:srgbClr val="000000"/>
                </a:solidFill>
                <a:latin typeface="Aptos"/>
              </a:rPr>
              <a:t>Northern Ireland</a:t>
            </a:r>
          </a:p>
        </p:txBody>
      </p:sp>
      <p:sp>
        <p:nvSpPr>
          <p:cNvPr id="6" name="Rectangle 8">
            <a:extLst>
              <a:ext uri="{FF2B5EF4-FFF2-40B4-BE49-F238E27FC236}">
                <a16:creationId xmlns:a16="http://schemas.microsoft.com/office/drawing/2014/main" id="{11858518-C32A-1852-FAAC-A2514A178F7D}"/>
              </a:ext>
            </a:extLst>
          </p:cNvPr>
          <p:cNvSpPr/>
          <p:nvPr/>
        </p:nvSpPr>
        <p:spPr>
          <a:xfrm>
            <a:off x="920165" y="622103"/>
            <a:ext cx="2130753" cy="969496"/>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b="1">
                <a:solidFill>
                  <a:srgbClr val="000000"/>
                </a:solidFill>
                <a:latin typeface="Aptos"/>
              </a:rPr>
              <a:t>Republic of Ireland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32A5103-794A-7268-5EA0-72F35BAC15A2}"/>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6A32612C-0395-764C-0E6D-BAECDAE9677D}"/>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C468B055-863F-9CB3-CC22-FA3018B8AE9C}"/>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2">
            <a:extLst>
              <a:ext uri="{FF2B5EF4-FFF2-40B4-BE49-F238E27FC236}">
                <a16:creationId xmlns:a16="http://schemas.microsoft.com/office/drawing/2014/main" id="{462D4AC6-EB3B-D818-3E21-F2A34456DE2F}"/>
              </a:ext>
            </a:extLst>
          </p:cNvPr>
          <p:cNvPicPr>
            <a:picLocks noChangeAspect="1"/>
          </p:cNvPicPr>
          <p:nvPr/>
        </p:nvPicPr>
        <p:blipFill>
          <a:blip r:embed="rId2"/>
          <a:stretch>
            <a:fillRect/>
          </a:stretch>
        </p:blipFill>
        <p:spPr>
          <a:xfrm>
            <a:off x="-326166" y="2746601"/>
            <a:ext cx="10095854" cy="6187314"/>
          </a:xfrm>
          <a:prstGeom prst="rect">
            <a:avLst/>
          </a:prstGeom>
          <a:noFill/>
          <a:ln cap="flat">
            <a:noFill/>
          </a:ln>
        </p:spPr>
      </p:pic>
      <p:pic>
        <p:nvPicPr>
          <p:cNvPr id="6" name="Picture 5">
            <a:extLst>
              <a:ext uri="{FF2B5EF4-FFF2-40B4-BE49-F238E27FC236}">
                <a16:creationId xmlns:a16="http://schemas.microsoft.com/office/drawing/2014/main" id="{C9C202DC-8CB7-538C-49BB-60B499676A29}"/>
              </a:ext>
            </a:extLst>
          </p:cNvPr>
          <p:cNvPicPr>
            <a:picLocks noChangeAspect="1"/>
          </p:cNvPicPr>
          <p:nvPr/>
        </p:nvPicPr>
        <p:blipFill>
          <a:blip r:embed="rId3"/>
          <a:stretch>
            <a:fillRect/>
          </a:stretch>
        </p:blipFill>
        <p:spPr>
          <a:xfrm>
            <a:off x="9144005" y="2797241"/>
            <a:ext cx="9021314" cy="6187314"/>
          </a:xfrm>
          <a:prstGeom prst="rect">
            <a:avLst/>
          </a:prstGeom>
          <a:noFill/>
          <a:ln cap="flat">
            <a:noFill/>
          </a:ln>
        </p:spPr>
      </p:pic>
      <p:sp>
        <p:nvSpPr>
          <p:cNvPr id="7" name="Rectangle 1">
            <a:extLst>
              <a:ext uri="{FF2B5EF4-FFF2-40B4-BE49-F238E27FC236}">
                <a16:creationId xmlns:a16="http://schemas.microsoft.com/office/drawing/2014/main" id="{5C4CABFA-58FD-8851-C7B4-697A2F32DDD7}"/>
              </a:ext>
            </a:extLst>
          </p:cNvPr>
          <p:cNvSpPr/>
          <p:nvPr/>
        </p:nvSpPr>
        <p:spPr>
          <a:xfrm>
            <a:off x="625682" y="1106003"/>
            <a:ext cx="9608565" cy="1061829"/>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3000">
                <a:solidFill>
                  <a:srgbClr val="000000"/>
                </a:solidFill>
                <a:latin typeface="Aptos"/>
              </a:rPr>
              <a:t>Demography of those experiencing forms of hidden homelessness in their household in the past 12 months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92D8AAB-F04A-60EB-23FA-8AC405CE6E85}"/>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46575CB2-5730-876A-15B5-A61003B1DFE2}"/>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95A4CA52-DA0C-AF61-FEFF-E813A91D44B0}"/>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1">
            <a:extLst>
              <a:ext uri="{FF2B5EF4-FFF2-40B4-BE49-F238E27FC236}">
                <a16:creationId xmlns:a16="http://schemas.microsoft.com/office/drawing/2014/main" id="{0E8C906D-F13E-C4AE-7591-E66AF4D0AE30}"/>
              </a:ext>
            </a:extLst>
          </p:cNvPr>
          <p:cNvPicPr>
            <a:picLocks noChangeAspect="1"/>
          </p:cNvPicPr>
          <p:nvPr/>
        </p:nvPicPr>
        <p:blipFill>
          <a:blip r:embed="rId2"/>
          <a:stretch>
            <a:fillRect/>
          </a:stretch>
        </p:blipFill>
        <p:spPr>
          <a:xfrm>
            <a:off x="6670611" y="1800225"/>
            <a:ext cx="9958392" cy="6686550"/>
          </a:xfrm>
          <a:prstGeom prst="rect">
            <a:avLst/>
          </a:prstGeom>
          <a:noFill/>
          <a:ln cap="flat">
            <a:noFill/>
          </a:ln>
        </p:spPr>
      </p:pic>
      <p:sp>
        <p:nvSpPr>
          <p:cNvPr id="6" name="Rectangle 2">
            <a:extLst>
              <a:ext uri="{FF2B5EF4-FFF2-40B4-BE49-F238E27FC236}">
                <a16:creationId xmlns:a16="http://schemas.microsoft.com/office/drawing/2014/main" id="{92D0AE70-0C5F-81E8-B434-89D4C38A58E1}"/>
              </a:ext>
            </a:extLst>
          </p:cNvPr>
          <p:cNvSpPr/>
          <p:nvPr/>
        </p:nvSpPr>
        <p:spPr>
          <a:xfrm>
            <a:off x="1380392" y="3221080"/>
            <a:ext cx="9144005" cy="2631490"/>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Selected</a:t>
            </a:r>
          </a:p>
          <a:p>
            <a:pPr defTabSz="1371600">
              <a:defRPr sz="1800" b="0" i="0" u="none" strike="noStrike" kern="0" cap="none" spc="0" baseline="0">
                <a:solidFill>
                  <a:srgbClr val="000000"/>
                </a:solidFill>
                <a:uFillTx/>
              </a:defRPr>
            </a:pPr>
            <a:r>
              <a:rPr lang="en-GB" sz="2700">
                <a:solidFill>
                  <a:srgbClr val="000000"/>
                </a:solidFill>
                <a:latin typeface="Aptos"/>
              </a:rPr>
              <a:t>reasons given</a:t>
            </a:r>
          </a:p>
          <a:p>
            <a:pPr defTabSz="1371600">
              <a:defRPr sz="1800" b="0" i="0" u="none" strike="noStrike" kern="0" cap="none" spc="0" baseline="0">
                <a:solidFill>
                  <a:srgbClr val="000000"/>
                </a:solidFill>
                <a:uFillTx/>
              </a:defRPr>
            </a:pPr>
            <a:r>
              <a:rPr lang="en-GB" sz="2700">
                <a:solidFill>
                  <a:srgbClr val="000000"/>
                </a:solidFill>
                <a:latin typeface="Aptos"/>
              </a:rPr>
              <a:t>For the situation</a:t>
            </a:r>
          </a:p>
          <a:p>
            <a:pPr defTabSz="1371600">
              <a:defRPr sz="1800" b="0" i="0" u="none" strike="noStrike" kern="0" cap="none" spc="0" baseline="0">
                <a:solidFill>
                  <a:srgbClr val="000000"/>
                </a:solidFill>
                <a:uFillTx/>
              </a:defRPr>
            </a:pPr>
            <a:r>
              <a:rPr lang="en-GB" sz="2700">
                <a:solidFill>
                  <a:srgbClr val="000000"/>
                </a:solidFill>
                <a:latin typeface="Aptos"/>
              </a:rPr>
              <a:t>occurring with</a:t>
            </a:r>
          </a:p>
          <a:p>
            <a:pPr defTabSz="1371600">
              <a:defRPr sz="1800" b="0" i="0" u="none" strike="noStrike" kern="0" cap="none" spc="0" baseline="0">
                <a:solidFill>
                  <a:srgbClr val="000000"/>
                </a:solidFill>
                <a:uFillTx/>
              </a:defRPr>
            </a:pPr>
            <a:r>
              <a:rPr lang="en-GB" sz="2700">
                <a:solidFill>
                  <a:srgbClr val="000000"/>
                </a:solidFill>
                <a:latin typeface="Aptos"/>
              </a:rPr>
              <a:t>regards to former</a:t>
            </a:r>
          </a:p>
          <a:p>
            <a:pPr defTabSz="1371600">
              <a:defRPr sz="1800" b="0" i="0" u="none" strike="noStrike" kern="0" cap="none" spc="0" baseline="0">
                <a:solidFill>
                  <a:srgbClr val="000000"/>
                </a:solidFill>
                <a:uFillTx/>
              </a:defRPr>
            </a:pPr>
            <a:r>
              <a:rPr lang="en-GB" sz="2700">
                <a:solidFill>
                  <a:srgbClr val="000000"/>
                </a:solidFill>
                <a:latin typeface="Aptos"/>
              </a:rPr>
              <a:t>renters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9CC9066-3204-D11D-EC5B-8F52787B4728}"/>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883A2A62-D223-35F6-F096-92F1A4F0394D}"/>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112151E0-7666-5A32-70EA-86FAF9C7FA37}"/>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pic>
        <p:nvPicPr>
          <p:cNvPr id="5" name="Picture 2">
            <a:extLst>
              <a:ext uri="{FF2B5EF4-FFF2-40B4-BE49-F238E27FC236}">
                <a16:creationId xmlns:a16="http://schemas.microsoft.com/office/drawing/2014/main" id="{0CD862A7-B077-CC5F-09EF-44B7DC4F7C72}"/>
              </a:ext>
            </a:extLst>
          </p:cNvPr>
          <p:cNvPicPr>
            <a:picLocks noChangeAspect="1"/>
          </p:cNvPicPr>
          <p:nvPr/>
        </p:nvPicPr>
        <p:blipFill>
          <a:blip r:embed="rId2"/>
          <a:stretch>
            <a:fillRect/>
          </a:stretch>
        </p:blipFill>
        <p:spPr>
          <a:xfrm>
            <a:off x="5001814" y="1878749"/>
            <a:ext cx="11721158" cy="6865736"/>
          </a:xfrm>
          <a:prstGeom prst="rect">
            <a:avLst/>
          </a:prstGeom>
          <a:noFill/>
          <a:ln cap="flat">
            <a:noFill/>
          </a:ln>
        </p:spPr>
      </p:pic>
      <p:sp>
        <p:nvSpPr>
          <p:cNvPr id="6" name="Rectangle 1">
            <a:extLst>
              <a:ext uri="{FF2B5EF4-FFF2-40B4-BE49-F238E27FC236}">
                <a16:creationId xmlns:a16="http://schemas.microsoft.com/office/drawing/2014/main" id="{2DA86454-0AB9-F851-F789-9A7499682894}"/>
              </a:ext>
            </a:extLst>
          </p:cNvPr>
          <p:cNvSpPr/>
          <p:nvPr/>
        </p:nvSpPr>
        <p:spPr>
          <a:xfrm>
            <a:off x="694592" y="3201245"/>
            <a:ext cx="9144005" cy="3462486"/>
          </a:xfrm>
          <a:prstGeom prst="rect">
            <a:avLst/>
          </a:prstGeom>
          <a:noFill/>
          <a:ln cap="flat">
            <a:noFill/>
            <a:prstDash val="solid"/>
          </a:ln>
        </p:spPr>
        <p:txBody>
          <a:bodyPr vert="horz" wrap="square" lIns="137160" tIns="68580" rIns="137160" bIns="68580" anchor="t" anchorCtr="0" compatLnSpc="1">
            <a:spAutoFit/>
          </a:bodyPr>
          <a:lstStyle/>
          <a:p>
            <a:pPr defTabSz="1371600">
              <a:defRPr sz="1800" b="0" i="0" u="none" strike="noStrike" kern="0" cap="none" spc="0" baseline="0">
                <a:solidFill>
                  <a:srgbClr val="000000"/>
                </a:solidFill>
                <a:uFillTx/>
              </a:defRPr>
            </a:pPr>
            <a:r>
              <a:rPr lang="en-GB" sz="2700">
                <a:solidFill>
                  <a:srgbClr val="000000"/>
                </a:solidFill>
                <a:latin typeface="Aptos"/>
              </a:rPr>
              <a:t>Selected</a:t>
            </a:r>
          </a:p>
          <a:p>
            <a:pPr defTabSz="1371600">
              <a:defRPr sz="1800" b="0" i="0" u="none" strike="noStrike" kern="0" cap="none" spc="0" baseline="0">
                <a:solidFill>
                  <a:srgbClr val="000000"/>
                </a:solidFill>
                <a:uFillTx/>
              </a:defRPr>
            </a:pPr>
            <a:r>
              <a:rPr lang="en-GB" sz="2700">
                <a:solidFill>
                  <a:srgbClr val="000000"/>
                </a:solidFill>
                <a:latin typeface="Aptos"/>
              </a:rPr>
              <a:t>reasons given</a:t>
            </a:r>
          </a:p>
          <a:p>
            <a:pPr defTabSz="1371600">
              <a:defRPr sz="1800" b="0" i="0" u="none" strike="noStrike" kern="0" cap="none" spc="0" baseline="0">
                <a:solidFill>
                  <a:srgbClr val="000000"/>
                </a:solidFill>
                <a:uFillTx/>
              </a:defRPr>
            </a:pPr>
            <a:r>
              <a:rPr lang="en-GB" sz="2700">
                <a:solidFill>
                  <a:srgbClr val="000000"/>
                </a:solidFill>
                <a:latin typeface="Aptos"/>
              </a:rPr>
              <a:t>for the</a:t>
            </a:r>
          </a:p>
          <a:p>
            <a:pPr defTabSz="1371600">
              <a:defRPr sz="1800" b="0" i="0" u="none" strike="noStrike" kern="0" cap="none" spc="0" baseline="0">
                <a:solidFill>
                  <a:srgbClr val="000000"/>
                </a:solidFill>
                <a:uFillTx/>
              </a:defRPr>
            </a:pPr>
            <a:r>
              <a:rPr lang="en-GB" sz="2700">
                <a:solidFill>
                  <a:srgbClr val="000000"/>
                </a:solidFill>
                <a:latin typeface="Aptos"/>
              </a:rPr>
              <a:t>situation</a:t>
            </a:r>
          </a:p>
          <a:p>
            <a:pPr defTabSz="1371600">
              <a:defRPr sz="1800" b="0" i="0" u="none" strike="noStrike" kern="0" cap="none" spc="0" baseline="0">
                <a:solidFill>
                  <a:srgbClr val="000000"/>
                </a:solidFill>
                <a:uFillTx/>
              </a:defRPr>
            </a:pPr>
            <a:r>
              <a:rPr lang="en-GB" sz="2700">
                <a:solidFill>
                  <a:srgbClr val="000000"/>
                </a:solidFill>
                <a:latin typeface="Aptos"/>
              </a:rPr>
              <a:t>occurring with</a:t>
            </a:r>
          </a:p>
          <a:p>
            <a:pPr defTabSz="1371600">
              <a:defRPr sz="1800" b="0" i="0" u="none" strike="noStrike" kern="0" cap="none" spc="0" baseline="0">
                <a:solidFill>
                  <a:srgbClr val="000000"/>
                </a:solidFill>
                <a:uFillTx/>
              </a:defRPr>
            </a:pPr>
            <a:r>
              <a:rPr lang="en-GB" sz="2700">
                <a:solidFill>
                  <a:srgbClr val="000000"/>
                </a:solidFill>
                <a:latin typeface="Aptos"/>
              </a:rPr>
              <a:t>regards to owners</a:t>
            </a:r>
          </a:p>
          <a:p>
            <a:pPr defTabSz="1371600">
              <a:defRPr sz="1800" b="0" i="0" u="none" strike="noStrike" kern="0" cap="none" spc="0" baseline="0">
                <a:solidFill>
                  <a:srgbClr val="000000"/>
                </a:solidFill>
                <a:uFillTx/>
              </a:defRPr>
            </a:pPr>
            <a:r>
              <a:rPr lang="en-GB" sz="2700">
                <a:solidFill>
                  <a:srgbClr val="000000"/>
                </a:solidFill>
                <a:latin typeface="Aptos"/>
              </a:rPr>
              <a:t>and mortgage</a:t>
            </a:r>
          </a:p>
          <a:p>
            <a:pPr defTabSz="1371600">
              <a:defRPr sz="1800" b="0" i="0" u="none" strike="noStrike" kern="0" cap="none" spc="0" baseline="0">
                <a:solidFill>
                  <a:srgbClr val="000000"/>
                </a:solidFill>
                <a:uFillTx/>
              </a:defRPr>
            </a:pPr>
            <a:r>
              <a:rPr lang="en-GB" sz="2700">
                <a:solidFill>
                  <a:srgbClr val="000000"/>
                </a:solidFill>
                <a:latin typeface="Aptos"/>
              </a:rPr>
              <a:t>holders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10631544" y="7746082"/>
            <a:ext cx="7656456" cy="2540918"/>
          </a:xfrm>
          <a:custGeom>
            <a:avLst/>
            <a:gdLst/>
            <a:ahLst/>
            <a:cxnLst/>
            <a:rect l="l" t="t" r="r" b="b"/>
            <a:pathLst>
              <a:path w="7656456" h="2540918">
                <a:moveTo>
                  <a:pt x="0" y="0"/>
                </a:moveTo>
                <a:lnTo>
                  <a:pt x="7656456" y="0"/>
                </a:lnTo>
                <a:lnTo>
                  <a:pt x="7656456" y="2540918"/>
                </a:lnTo>
                <a:lnTo>
                  <a:pt x="0" y="2540918"/>
                </a:lnTo>
                <a:lnTo>
                  <a:pt x="0" y="0"/>
                </a:lnTo>
                <a:close/>
              </a:path>
            </a:pathLst>
          </a:custGeom>
          <a:blipFill>
            <a:blip r:embed="rId2"/>
            <a:stretch>
              <a:fillRect l="-9552" t="-1760" r="-44957" b="-363817"/>
            </a:stretch>
          </a:blipFill>
        </p:spPr>
        <p:txBody>
          <a:bodyPr/>
          <a:lstStyle/>
          <a:p>
            <a:endParaRPr lang="en-GB"/>
          </a:p>
        </p:txBody>
      </p:sp>
      <p:sp>
        <p:nvSpPr>
          <p:cNvPr id="3" name="Freeform 3"/>
          <p:cNvSpPr/>
          <p:nvPr/>
        </p:nvSpPr>
        <p:spPr>
          <a:xfrm>
            <a:off x="0" y="0"/>
            <a:ext cx="8315794" cy="10287000"/>
          </a:xfrm>
          <a:custGeom>
            <a:avLst/>
            <a:gdLst/>
            <a:ahLst/>
            <a:cxnLst/>
            <a:rect l="l" t="t" r="r" b="b"/>
            <a:pathLst>
              <a:path w="8315794" h="10287000">
                <a:moveTo>
                  <a:pt x="0" y="0"/>
                </a:moveTo>
                <a:lnTo>
                  <a:pt x="8315794" y="0"/>
                </a:lnTo>
                <a:lnTo>
                  <a:pt x="8315794" y="10287000"/>
                </a:lnTo>
                <a:lnTo>
                  <a:pt x="0" y="10287000"/>
                </a:lnTo>
                <a:lnTo>
                  <a:pt x="0" y="0"/>
                </a:lnTo>
                <a:close/>
              </a:path>
            </a:pathLst>
          </a:custGeom>
          <a:blipFill>
            <a:blip r:embed="rId3"/>
            <a:stretch>
              <a:fillRect l="-38832" r="-46367"/>
            </a:stretch>
          </a:blipFill>
        </p:spPr>
        <p:txBody>
          <a:bodyPr/>
          <a:lstStyle/>
          <a:p>
            <a:endParaRPr lang="en-GB"/>
          </a:p>
        </p:txBody>
      </p:sp>
      <p:sp>
        <p:nvSpPr>
          <p:cNvPr id="4" name="Freeform 4"/>
          <p:cNvSpPr/>
          <p:nvPr/>
        </p:nvSpPr>
        <p:spPr>
          <a:xfrm rot="5400000" flipH="1">
            <a:off x="-2276988" y="2276988"/>
            <a:ext cx="10287000" cy="5733025"/>
          </a:xfrm>
          <a:custGeom>
            <a:avLst/>
            <a:gdLst/>
            <a:ahLst/>
            <a:cxnLst/>
            <a:rect l="l" t="t" r="r" b="b"/>
            <a:pathLst>
              <a:path w="10287000" h="5733025">
                <a:moveTo>
                  <a:pt x="10287000" y="0"/>
                </a:moveTo>
                <a:lnTo>
                  <a:pt x="0" y="0"/>
                </a:lnTo>
                <a:lnTo>
                  <a:pt x="0" y="5733024"/>
                </a:lnTo>
                <a:lnTo>
                  <a:pt x="10287000" y="5733024"/>
                </a:lnTo>
                <a:lnTo>
                  <a:pt x="10287000" y="0"/>
                </a:lnTo>
                <a:close/>
              </a:path>
            </a:pathLst>
          </a:custGeom>
          <a:blipFill>
            <a:blip r:embed="rId4"/>
            <a:stretch>
              <a:fillRect l="-41844" r="-16692" b="-36900"/>
            </a:stretch>
          </a:blipFill>
        </p:spPr>
        <p:txBody>
          <a:bodyPr/>
          <a:lstStyle/>
          <a:p>
            <a:endParaRPr lang="en-GB"/>
          </a:p>
        </p:txBody>
      </p:sp>
      <p:sp>
        <p:nvSpPr>
          <p:cNvPr id="5" name="TextBox 5"/>
          <p:cNvSpPr txBox="1"/>
          <p:nvPr/>
        </p:nvSpPr>
        <p:spPr>
          <a:xfrm>
            <a:off x="8636436" y="1670763"/>
            <a:ext cx="9259668" cy="6878799"/>
          </a:xfrm>
          <a:prstGeom prst="rect">
            <a:avLst/>
          </a:prstGeom>
        </p:spPr>
        <p:txBody>
          <a:bodyPr lIns="0" tIns="0" rIns="0" bIns="0" rtlCol="0" anchor="t">
            <a:spAutoFit/>
          </a:bodyPr>
          <a:lstStyle/>
          <a:p>
            <a:pPr algn="l">
              <a:lnSpc>
                <a:spcPts val="10732"/>
              </a:lnSpc>
            </a:pPr>
            <a:r>
              <a:rPr lang="en-US" sz="8385" dirty="0">
                <a:solidFill>
                  <a:srgbClr val="EA5173"/>
                </a:solidFill>
                <a:latin typeface="Informa Pro 1 Bold Italics"/>
              </a:rPr>
              <a:t>Framing these findings in the context of Northern Ireland:  </a:t>
            </a:r>
          </a:p>
          <a:p>
            <a:pPr algn="l">
              <a:lnSpc>
                <a:spcPts val="5626"/>
              </a:lnSpc>
              <a:spcBef>
                <a:spcPct val="0"/>
              </a:spcBef>
            </a:pPr>
            <a:r>
              <a:rPr lang="en-US" sz="4395" dirty="0">
                <a:solidFill>
                  <a:srgbClr val="FFFFFF"/>
                </a:solidFill>
                <a:latin typeface="Informa Pro 1"/>
              </a:rPr>
              <a:t>Professor Ann-Marie Gray, Social Policy, Ulster University</a:t>
            </a:r>
          </a:p>
        </p:txBody>
      </p:sp>
      <p:sp>
        <p:nvSpPr>
          <p:cNvPr id="6" name="Freeform 6"/>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5"/>
            <a:stretch>
              <a:fillRect r="-90803"/>
            </a:stretch>
          </a:blipFill>
        </p:spPr>
        <p:txBody>
          <a:bodyPr/>
          <a:lstStyle/>
          <a:p>
            <a:endParaRPr lang="en-GB"/>
          </a:p>
        </p:txBody>
      </p:sp>
      <p:sp>
        <p:nvSpPr>
          <p:cNvPr id="7" name="Freeform 7"/>
          <p:cNvSpPr/>
          <p:nvPr/>
        </p:nvSpPr>
        <p:spPr>
          <a:xfrm>
            <a:off x="1700474" y="879518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6"/>
            <a:stretch>
              <a:fillRect/>
            </a:stretch>
          </a:blipFill>
        </p:spPr>
        <p:txBody>
          <a:bodyPr/>
          <a:lstStyle/>
          <a:p>
            <a:endParaRPr lang="en-GB"/>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92C43-C4CD-5842-A998-740459268D97}"/>
              </a:ext>
            </a:extLst>
          </p:cNvPr>
          <p:cNvSpPr>
            <a:spLocks noGrp="1"/>
          </p:cNvSpPr>
          <p:nvPr>
            <p:ph type="body" sz="quarter" idx="13"/>
          </p:nvPr>
        </p:nvSpPr>
        <p:spPr>
          <a:xfrm>
            <a:off x="2286001" y="2465201"/>
            <a:ext cx="13298558" cy="6063164"/>
          </a:xfrm>
        </p:spPr>
        <p:txBody>
          <a:bodyPr/>
          <a:lstStyle/>
          <a:p>
            <a:pPr marL="0" indent="0">
              <a:buNone/>
            </a:pP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Key challenge – how to measure the hidden homeless population </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We identified the contributing factors identified in the research – while these were varied, economic insecurity was a dominant theme </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While there were reasons specific to some, overwhelming underlying structural causes </a:t>
            </a:r>
          </a:p>
        </p:txBody>
      </p:sp>
      <p:sp>
        <p:nvSpPr>
          <p:cNvPr id="3" name="Text Placeholder 2">
            <a:extLst>
              <a:ext uri="{FF2B5EF4-FFF2-40B4-BE49-F238E27FC236}">
                <a16:creationId xmlns:a16="http://schemas.microsoft.com/office/drawing/2014/main" id="{C495DF97-2C06-B04C-B804-EFC4D11F12E7}"/>
              </a:ext>
            </a:extLst>
          </p:cNvPr>
          <p:cNvSpPr>
            <a:spLocks noGrp="1"/>
          </p:cNvSpPr>
          <p:nvPr>
            <p:ph type="body" sz="quarter" idx="11"/>
          </p:nvPr>
        </p:nvSpPr>
        <p:spPr>
          <a:xfrm>
            <a:off x="2599085" y="860564"/>
            <a:ext cx="11837502" cy="714050"/>
          </a:xfrm>
        </p:spPr>
        <p:txBody>
          <a:bodyPr/>
          <a:lstStyle/>
          <a:p>
            <a:r>
              <a:rPr lang="en-US" dirty="0">
                <a:latin typeface="Calibri" panose="020F0502020204030204" pitchFamily="34" charset="0"/>
                <a:cs typeface="Calibri" panose="020F0502020204030204" pitchFamily="34" charset="0"/>
              </a:rPr>
              <a:t>March 2022 – Hidden Homelessness research published</a:t>
            </a:r>
          </a:p>
          <a:p>
            <a:endParaRPr lang="en-US" dirty="0"/>
          </a:p>
        </p:txBody>
      </p:sp>
      <p:sp>
        <p:nvSpPr>
          <p:cNvPr id="4" name="Text Placeholder 3">
            <a:extLst>
              <a:ext uri="{FF2B5EF4-FFF2-40B4-BE49-F238E27FC236}">
                <a16:creationId xmlns:a16="http://schemas.microsoft.com/office/drawing/2014/main" id="{99433B6B-611A-2A4E-A859-3900CEDA2EC0}"/>
              </a:ext>
            </a:extLst>
          </p:cNvPr>
          <p:cNvSpPr>
            <a:spLocks noGrp="1"/>
          </p:cNvSpPr>
          <p:nvPr>
            <p:ph type="body" sz="quarter" idx="12"/>
          </p:nvPr>
        </p:nvSpPr>
        <p:spPr/>
        <p:txBody>
          <a:bodyPr/>
          <a:lstStyle/>
          <a:p>
            <a:r>
              <a:rPr lang="en-US" dirty="0"/>
              <a:t> </a:t>
            </a:r>
          </a:p>
        </p:txBody>
      </p:sp>
    </p:spTree>
    <p:extLst>
      <p:ext uri="{BB962C8B-B14F-4D97-AF65-F5344CB8AC3E}">
        <p14:creationId xmlns:p14="http://schemas.microsoft.com/office/powerpoint/2010/main" val="3723898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ED6C1-646F-7FBF-81D4-DFC323B1B7EF}"/>
              </a:ext>
            </a:extLst>
          </p:cNvPr>
          <p:cNvSpPr>
            <a:spLocks noGrp="1"/>
          </p:cNvSpPr>
          <p:nvPr>
            <p:ph type="body" sz="quarter" idx="13"/>
          </p:nvPr>
        </p:nvSpPr>
        <p:spPr>
          <a:xfrm>
            <a:off x="3325028" y="1997764"/>
            <a:ext cx="11250509" cy="7096541"/>
          </a:xfrm>
        </p:spPr>
        <p:txBody>
          <a:bodyPr/>
          <a:lstStyle/>
          <a:p>
            <a:r>
              <a:rPr lang="en-US" sz="3000" dirty="0">
                <a:latin typeface="Calibri" panose="020F0502020204030204" pitchFamily="34" charset="0"/>
                <a:cs typeface="Calibri" panose="020F0502020204030204" pitchFamily="34" charset="0"/>
              </a:rPr>
              <a:t>Global economic challenges</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Cost of living crisis – but stagnation of income in NI since 2008</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Citizens in NI at higher risk of destitution than elsewhere in the UK</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Level of financial resilience in NI low </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Continuing impact of cumulative welfare reform measure</a:t>
            </a:r>
          </a:p>
          <a:p>
            <a:pPr marL="0" indent="0">
              <a:buNone/>
            </a:pPr>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Pressures across public services increasing housing need and demand</a:t>
            </a:r>
          </a:p>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Political instability  - and stalling of policy development  (</a:t>
            </a:r>
            <a:r>
              <a:rPr lang="en-US" sz="3000" i="1" dirty="0">
                <a:latin typeface="Calibri" panose="020F0502020204030204" pitchFamily="34" charset="0"/>
                <a:cs typeface="Calibri" panose="020F0502020204030204" pitchFamily="34" charset="0"/>
              </a:rPr>
              <a:t>between Oct 2018 and Feb 2024 the NIA functioned for 29 out of 63 months</a:t>
            </a:r>
            <a:r>
              <a:rPr lang="en-US" sz="3000" dirty="0">
                <a:latin typeface="Calibri" panose="020F0502020204030204" pitchFamily="34" charset="0"/>
                <a:cs typeface="Calibri" panose="020F0502020204030204" pitchFamily="34" charset="0"/>
              </a:rPr>
              <a:t>)</a:t>
            </a:r>
          </a:p>
        </p:txBody>
      </p:sp>
      <p:sp>
        <p:nvSpPr>
          <p:cNvPr id="3" name="Text Placeholder 2">
            <a:extLst>
              <a:ext uri="{FF2B5EF4-FFF2-40B4-BE49-F238E27FC236}">
                <a16:creationId xmlns:a16="http://schemas.microsoft.com/office/drawing/2014/main" id="{E18A63D5-12C9-CEDF-D7D9-7B8DC3AA4A2C}"/>
              </a:ext>
            </a:extLst>
          </p:cNvPr>
          <p:cNvSpPr>
            <a:spLocks noGrp="1"/>
          </p:cNvSpPr>
          <p:nvPr>
            <p:ph type="body" sz="quarter" idx="11"/>
          </p:nvPr>
        </p:nvSpPr>
        <p:spPr>
          <a:xfrm>
            <a:off x="3331856" y="860564"/>
            <a:ext cx="11969436" cy="714051"/>
          </a:xfrm>
        </p:spPr>
        <p:txBody>
          <a:bodyPr/>
          <a:lstStyle/>
          <a:p>
            <a:r>
              <a:rPr lang="en-US" sz="4200" dirty="0">
                <a:latin typeface="Calibri" panose="020F0502020204030204" pitchFamily="34" charset="0"/>
                <a:cs typeface="Calibri" panose="020F0502020204030204" pitchFamily="34" charset="0"/>
              </a:rPr>
              <a:t>Since then deteriorating economic and political situation</a:t>
            </a:r>
          </a:p>
          <a:p>
            <a:endParaRPr lang="en-US" dirty="0"/>
          </a:p>
        </p:txBody>
      </p:sp>
    </p:spTree>
    <p:extLst>
      <p:ext uri="{BB962C8B-B14F-4D97-AF65-F5344CB8AC3E}">
        <p14:creationId xmlns:p14="http://schemas.microsoft.com/office/powerpoint/2010/main" val="1350196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8FA50-A3E4-3832-79D5-6378C15FCAB0}"/>
              </a:ext>
            </a:extLst>
          </p:cNvPr>
          <p:cNvSpPr>
            <a:spLocks noGrp="1"/>
          </p:cNvSpPr>
          <p:nvPr>
            <p:ph type="body" sz="quarter" idx="13"/>
          </p:nvPr>
        </p:nvSpPr>
        <p:spPr>
          <a:xfrm>
            <a:off x="3325028" y="1982857"/>
            <a:ext cx="11250509" cy="7443581"/>
          </a:xfrm>
        </p:spPr>
        <p:txBody>
          <a:bodyPr/>
          <a:lstStyle/>
          <a:p>
            <a:r>
              <a:rPr lang="en-US" sz="3000" b="1" dirty="0">
                <a:solidFill>
                  <a:schemeClr val="tx1"/>
                </a:solidFill>
                <a:latin typeface="Calibri" panose="020F0502020204030204" pitchFamily="34" charset="0"/>
                <a:cs typeface="Calibri" panose="020F0502020204030204" pitchFamily="34" charset="0"/>
              </a:rPr>
              <a:t>2021</a:t>
            </a:r>
            <a:r>
              <a:rPr lang="en-US" sz="3000" dirty="0">
                <a:solidFill>
                  <a:schemeClr val="tx1"/>
                </a:solidFill>
                <a:latin typeface="Calibri" panose="020F0502020204030204" pitchFamily="34" charset="0"/>
                <a:cs typeface="Calibri" panose="020F0502020204030204" pitchFamily="34" charset="0"/>
              </a:rPr>
              <a:t> the </a:t>
            </a:r>
            <a:r>
              <a:rPr lang="en-US" sz="3000" i="1" dirty="0">
                <a:solidFill>
                  <a:schemeClr val="tx1"/>
                </a:solidFill>
                <a:latin typeface="Calibri" panose="020F0502020204030204" pitchFamily="34" charset="0"/>
                <a:cs typeface="Calibri" panose="020F0502020204030204" pitchFamily="34" charset="0"/>
              </a:rPr>
              <a:t>Northern Ireland Life and Times Survey </a:t>
            </a:r>
            <a:r>
              <a:rPr lang="en-US" sz="3000" dirty="0">
                <a:solidFill>
                  <a:schemeClr val="tx1"/>
                </a:solidFill>
                <a:latin typeface="Calibri" panose="020F0502020204030204" pitchFamily="34" charset="0"/>
                <a:cs typeface="Calibri" panose="020F0502020204030204" pitchFamily="34" charset="0"/>
              </a:rPr>
              <a:t>included questions on poverty and financial hardship (published 2022)</a:t>
            </a:r>
          </a:p>
          <a:p>
            <a:endParaRPr lang="en-US" sz="3000" dirty="0">
              <a:solidFill>
                <a:schemeClr val="tx1"/>
              </a:solidFill>
              <a:latin typeface="Calibri" panose="020F0502020204030204" pitchFamily="34" charset="0"/>
              <a:cs typeface="Calibri" panose="020F0502020204030204" pitchFamily="34" charset="0"/>
            </a:endParaRPr>
          </a:p>
          <a:p>
            <a:r>
              <a:rPr lang="en-US" sz="3000" dirty="0">
                <a:solidFill>
                  <a:schemeClr val="tx1"/>
                </a:solidFill>
                <a:latin typeface="Calibri" panose="020F0502020204030204" pitchFamily="34" charset="0"/>
                <a:cs typeface="Calibri" panose="020F0502020204030204" pitchFamily="34" charset="0"/>
              </a:rPr>
              <a:t>Over 25% of respondents said that they would not be able to afford an unexpected bill of £500</a:t>
            </a:r>
          </a:p>
          <a:p>
            <a:endParaRPr lang="en-US" sz="3000" dirty="0">
              <a:solidFill>
                <a:schemeClr val="tx1"/>
              </a:solidFill>
              <a:latin typeface="Calibri" panose="020F0502020204030204" pitchFamily="34" charset="0"/>
              <a:cs typeface="Calibri" panose="020F0502020204030204" pitchFamily="34" charset="0"/>
            </a:endParaRPr>
          </a:p>
          <a:p>
            <a:r>
              <a:rPr lang="en-US" sz="3000" dirty="0">
                <a:solidFill>
                  <a:schemeClr val="tx1"/>
                </a:solidFill>
                <a:latin typeface="Calibri" panose="020F0502020204030204" pitchFamily="34" charset="0"/>
                <a:cs typeface="Calibri" panose="020F0502020204030204" pitchFamily="34" charset="0"/>
              </a:rPr>
              <a:t>Just over 24 per cent of households reported having to turn the heating down or off </a:t>
            </a:r>
            <a:r>
              <a:rPr lang="en-US" sz="3000" b="1" dirty="0">
                <a:solidFill>
                  <a:schemeClr val="tx1"/>
                </a:solidFill>
                <a:latin typeface="Calibri" panose="020F0502020204030204" pitchFamily="34" charset="0"/>
                <a:cs typeface="Calibri" panose="020F0502020204030204" pitchFamily="34" charset="0"/>
              </a:rPr>
              <a:t>due to costs. </a:t>
            </a:r>
          </a:p>
          <a:p>
            <a:endParaRPr lang="en-US" sz="3000" dirty="0">
              <a:solidFill>
                <a:schemeClr val="tx1"/>
              </a:solidFill>
              <a:latin typeface="Calibri" panose="020F0502020204030204" pitchFamily="34" charset="0"/>
              <a:cs typeface="Calibri" panose="020F0502020204030204" pitchFamily="34" charset="0"/>
            </a:endParaRPr>
          </a:p>
          <a:p>
            <a:r>
              <a:rPr lang="en-GB" sz="3000" dirty="0">
                <a:solidFill>
                  <a:schemeClr val="tx1"/>
                </a:solidFill>
                <a:latin typeface="Calibri" panose="020F0502020204030204" pitchFamily="34" charset="0"/>
                <a:cs typeface="Calibri" panose="020F0502020204030204" pitchFamily="34" charset="0"/>
              </a:rPr>
              <a:t>L</a:t>
            </a:r>
            <a:r>
              <a:rPr lang="en-US" sz="3000" dirty="0">
                <a:solidFill>
                  <a:schemeClr val="tx1"/>
                </a:solidFill>
                <a:latin typeface="Calibri" panose="020F0502020204030204" pitchFamily="34" charset="0"/>
                <a:cs typeface="Calibri" panose="020F0502020204030204" pitchFamily="34" charset="0"/>
              </a:rPr>
              <a:t>ess than two percentage points of a difference between the ability of those in paid employment (24.9%) and those not (26.4%) to afford an expense of £500 </a:t>
            </a:r>
            <a:endParaRPr lang="en-US" sz="3000" b="1" dirty="0">
              <a:solidFill>
                <a:schemeClr val="tx1"/>
              </a:solidFill>
              <a:latin typeface="Calibri" panose="020F0502020204030204" pitchFamily="34" charset="0"/>
              <a:cs typeface="Calibri" panose="020F0502020204030204" pitchFamily="34" charset="0"/>
            </a:endParaRPr>
          </a:p>
          <a:p>
            <a:pPr marL="0" indent="0">
              <a:buNone/>
            </a:pPr>
            <a:endParaRPr lang="en-US" b="1" i="1" dirty="0"/>
          </a:p>
          <a:p>
            <a:pPr marL="0" indent="0">
              <a:buNone/>
            </a:pPr>
            <a:r>
              <a:rPr lang="en-US" b="1" i="1" dirty="0"/>
              <a:t>What is important here is that this is a random, weighted sample – so not focusing specifically on those estimated to be living in poverty</a:t>
            </a:r>
          </a:p>
        </p:txBody>
      </p:sp>
      <p:sp>
        <p:nvSpPr>
          <p:cNvPr id="3" name="Text Placeholder 2">
            <a:extLst>
              <a:ext uri="{FF2B5EF4-FFF2-40B4-BE49-F238E27FC236}">
                <a16:creationId xmlns:a16="http://schemas.microsoft.com/office/drawing/2014/main" id="{534673C5-F662-947E-2906-5E7098CEF1CD}"/>
              </a:ext>
            </a:extLst>
          </p:cNvPr>
          <p:cNvSpPr>
            <a:spLocks noGrp="1"/>
          </p:cNvSpPr>
          <p:nvPr>
            <p:ph type="body" sz="quarter" idx="11"/>
          </p:nvPr>
        </p:nvSpPr>
        <p:spPr>
          <a:xfrm>
            <a:off x="3325028" y="381917"/>
            <a:ext cx="9680057" cy="1157171"/>
          </a:xfrm>
        </p:spPr>
        <p:txBody>
          <a:bodyPr/>
          <a:lstStyle/>
          <a:p>
            <a:r>
              <a:rPr lang="en-US" dirty="0">
                <a:latin typeface="Calibri" panose="020F0502020204030204" pitchFamily="34" charset="0"/>
                <a:cs typeface="Calibri" panose="020F0502020204030204" pitchFamily="34" charset="0"/>
              </a:rPr>
              <a:t>Poverty and financial hardship – the NI public</a:t>
            </a:r>
          </a:p>
        </p:txBody>
      </p:sp>
      <p:sp>
        <p:nvSpPr>
          <p:cNvPr id="4" name="Text Placeholder 3">
            <a:extLst>
              <a:ext uri="{FF2B5EF4-FFF2-40B4-BE49-F238E27FC236}">
                <a16:creationId xmlns:a16="http://schemas.microsoft.com/office/drawing/2014/main" id="{0F3389F3-1CB7-DA3A-6EF9-F7F7415F6E43}"/>
              </a:ext>
            </a:extLst>
          </p:cNvPr>
          <p:cNvSpPr>
            <a:spLocks noGrp="1"/>
          </p:cNvSpPr>
          <p:nvPr>
            <p:ph type="body" sz="quarter" idx="12"/>
          </p:nvPr>
        </p:nvSpPr>
        <p:spPr/>
        <p:txBody>
          <a:bodyPr/>
          <a:lstStyle/>
          <a:p>
            <a:r>
              <a:rPr lang="en-US" dirty="0"/>
              <a:t> </a:t>
            </a:r>
          </a:p>
        </p:txBody>
      </p:sp>
    </p:spTree>
    <p:extLst>
      <p:ext uri="{BB962C8B-B14F-4D97-AF65-F5344CB8AC3E}">
        <p14:creationId xmlns:p14="http://schemas.microsoft.com/office/powerpoint/2010/main" val="112469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0" y="0"/>
            <a:ext cx="8038017" cy="10287000"/>
          </a:xfrm>
          <a:custGeom>
            <a:avLst/>
            <a:gdLst/>
            <a:ahLst/>
            <a:cxnLst/>
            <a:rect l="l" t="t" r="r" b="b"/>
            <a:pathLst>
              <a:path w="8038017" h="10287000">
                <a:moveTo>
                  <a:pt x="0" y="0"/>
                </a:moveTo>
                <a:lnTo>
                  <a:pt x="8038017" y="0"/>
                </a:lnTo>
                <a:lnTo>
                  <a:pt x="8038017" y="10287000"/>
                </a:lnTo>
                <a:lnTo>
                  <a:pt x="0" y="10287000"/>
                </a:lnTo>
                <a:lnTo>
                  <a:pt x="0" y="0"/>
                </a:lnTo>
                <a:close/>
              </a:path>
            </a:pathLst>
          </a:custGeom>
          <a:blipFill>
            <a:blip r:embed="rId2"/>
            <a:stretch>
              <a:fillRect t="-12454" b="-5045"/>
            </a:stretch>
          </a:blipFill>
        </p:spPr>
        <p:txBody>
          <a:bodyPr/>
          <a:lstStyle/>
          <a:p>
            <a:endParaRPr lang="en-GB"/>
          </a:p>
        </p:txBody>
      </p:sp>
      <p:sp>
        <p:nvSpPr>
          <p:cNvPr id="3" name="Freeform 3"/>
          <p:cNvSpPr/>
          <p:nvPr/>
        </p:nvSpPr>
        <p:spPr>
          <a:xfrm>
            <a:off x="10631544" y="7746082"/>
            <a:ext cx="7656456" cy="2540918"/>
          </a:xfrm>
          <a:custGeom>
            <a:avLst/>
            <a:gdLst/>
            <a:ahLst/>
            <a:cxnLst/>
            <a:rect l="l" t="t" r="r" b="b"/>
            <a:pathLst>
              <a:path w="7656456" h="2540918">
                <a:moveTo>
                  <a:pt x="0" y="0"/>
                </a:moveTo>
                <a:lnTo>
                  <a:pt x="7656456" y="0"/>
                </a:lnTo>
                <a:lnTo>
                  <a:pt x="7656456" y="2540918"/>
                </a:lnTo>
                <a:lnTo>
                  <a:pt x="0" y="2540918"/>
                </a:lnTo>
                <a:lnTo>
                  <a:pt x="0" y="0"/>
                </a:lnTo>
                <a:close/>
              </a:path>
            </a:pathLst>
          </a:custGeom>
          <a:blipFill>
            <a:blip r:embed="rId3"/>
            <a:stretch>
              <a:fillRect l="-9552" t="-1760" r="-44957" b="-363817"/>
            </a:stretch>
          </a:blipFill>
        </p:spPr>
        <p:txBody>
          <a:bodyPr/>
          <a:lstStyle/>
          <a:p>
            <a:endParaRPr lang="en-GB"/>
          </a:p>
        </p:txBody>
      </p:sp>
      <p:sp>
        <p:nvSpPr>
          <p:cNvPr id="4" name="Freeform 4"/>
          <p:cNvSpPr/>
          <p:nvPr/>
        </p:nvSpPr>
        <p:spPr>
          <a:xfrm rot="5400000" flipH="1">
            <a:off x="-1671330" y="1671330"/>
            <a:ext cx="10287000" cy="6944340"/>
          </a:xfrm>
          <a:custGeom>
            <a:avLst/>
            <a:gdLst/>
            <a:ahLst/>
            <a:cxnLst/>
            <a:rect l="l" t="t" r="r" b="b"/>
            <a:pathLst>
              <a:path w="10287000" h="6944340">
                <a:moveTo>
                  <a:pt x="10287000" y="0"/>
                </a:moveTo>
                <a:lnTo>
                  <a:pt x="0" y="0"/>
                </a:lnTo>
                <a:lnTo>
                  <a:pt x="0" y="6944340"/>
                </a:lnTo>
                <a:lnTo>
                  <a:pt x="10287000" y="6944340"/>
                </a:lnTo>
                <a:lnTo>
                  <a:pt x="10287000" y="0"/>
                </a:lnTo>
                <a:close/>
              </a:path>
            </a:pathLst>
          </a:custGeom>
          <a:blipFill>
            <a:blip r:embed="rId4"/>
            <a:stretch>
              <a:fillRect l="-41844" r="-16692" b="-13020"/>
            </a:stretch>
          </a:blipFill>
        </p:spPr>
        <p:txBody>
          <a:bodyPr/>
          <a:lstStyle/>
          <a:p>
            <a:endParaRPr lang="en-GB"/>
          </a:p>
        </p:txBody>
      </p:sp>
      <p:sp>
        <p:nvSpPr>
          <p:cNvPr id="5" name="TextBox 5"/>
          <p:cNvSpPr txBox="1"/>
          <p:nvPr/>
        </p:nvSpPr>
        <p:spPr>
          <a:xfrm>
            <a:off x="8529555" y="3126991"/>
            <a:ext cx="8729745" cy="3014064"/>
          </a:xfrm>
          <a:prstGeom prst="rect">
            <a:avLst/>
          </a:prstGeom>
        </p:spPr>
        <p:txBody>
          <a:bodyPr lIns="0" tIns="0" rIns="0" bIns="0" rtlCol="0" anchor="t">
            <a:spAutoFit/>
          </a:bodyPr>
          <a:lstStyle/>
          <a:p>
            <a:pPr algn="l">
              <a:lnSpc>
                <a:spcPts val="12524"/>
              </a:lnSpc>
            </a:pPr>
            <a:r>
              <a:rPr lang="en-US" sz="9784">
                <a:solidFill>
                  <a:srgbClr val="EA5173"/>
                </a:solidFill>
                <a:latin typeface="Informa Pro 1 Bold Italics"/>
              </a:rPr>
              <a:t>Poll findings: </a:t>
            </a:r>
          </a:p>
          <a:p>
            <a:pPr algn="l">
              <a:lnSpc>
                <a:spcPts val="5626"/>
              </a:lnSpc>
              <a:spcBef>
                <a:spcPct val="0"/>
              </a:spcBef>
            </a:pPr>
            <a:r>
              <a:rPr lang="en-US" sz="4395">
                <a:solidFill>
                  <a:srgbClr val="FFFFFF"/>
                </a:solidFill>
                <a:latin typeface="Informa Pro 1"/>
              </a:rPr>
              <a:t>Karen McAlister, Head of Research &amp; Development, Simon Community</a:t>
            </a:r>
          </a:p>
        </p:txBody>
      </p:sp>
      <p:sp>
        <p:nvSpPr>
          <p:cNvPr id="6" name="Freeform 6"/>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5"/>
            <a:stretch>
              <a:fillRect r="-90803"/>
            </a:stretch>
          </a:blipFill>
        </p:spPr>
        <p:txBody>
          <a:bodyPr/>
          <a:lstStyle/>
          <a:p>
            <a:endParaRPr lang="en-GB"/>
          </a:p>
        </p:txBody>
      </p:sp>
      <p:sp>
        <p:nvSpPr>
          <p:cNvPr id="7" name="Freeform 7"/>
          <p:cNvSpPr/>
          <p:nvPr/>
        </p:nvSpPr>
        <p:spPr>
          <a:xfrm>
            <a:off x="1700474" y="873803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6"/>
            <a:stretch>
              <a:fillRect/>
            </a:stretch>
          </a:blipFill>
        </p:spPr>
        <p:txBody>
          <a:bodyPr/>
          <a:lstStyle/>
          <a:p>
            <a:endParaRPr lang="en-GB"/>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74FC8-A3C9-8B4F-7002-29779B5976C3}"/>
              </a:ext>
            </a:extLst>
          </p:cNvPr>
          <p:cNvSpPr>
            <a:spLocks noGrp="1"/>
          </p:cNvSpPr>
          <p:nvPr>
            <p:ph type="body" sz="quarter" idx="13"/>
          </p:nvPr>
        </p:nvSpPr>
        <p:spPr/>
        <p:txBody>
          <a:bodyPr/>
          <a:lstStyle/>
          <a:p>
            <a:r>
              <a:rPr lang="en-US" sz="3600" dirty="0"/>
              <a:t>2023 – the NILT survey asked some of the same findings.  The data, published in 2024 shows that a higher number were feeling financial pressure.</a:t>
            </a:r>
          </a:p>
          <a:p>
            <a:endParaRPr lang="en-US" sz="3600" dirty="0"/>
          </a:p>
          <a:p>
            <a:r>
              <a:rPr lang="en-US" sz="3600" dirty="0"/>
              <a:t>70% said that in the past year their household income had fallen below prices</a:t>
            </a:r>
          </a:p>
          <a:p>
            <a:endParaRPr lang="en-US" sz="3600" dirty="0"/>
          </a:p>
          <a:p>
            <a:r>
              <a:rPr lang="en-US" sz="3600" dirty="0"/>
              <a:t>The number saying that could not afford an unexpected expense of £500 had increased to 30% (from 25%)</a:t>
            </a:r>
          </a:p>
          <a:p>
            <a:endParaRPr lang="en-US" sz="3600" dirty="0"/>
          </a:p>
          <a:p>
            <a:endParaRPr lang="en-US" sz="3600" dirty="0"/>
          </a:p>
          <a:p>
            <a:endParaRPr lang="en-US" dirty="0"/>
          </a:p>
        </p:txBody>
      </p:sp>
    </p:spTree>
    <p:extLst>
      <p:ext uri="{BB962C8B-B14F-4D97-AF65-F5344CB8AC3E}">
        <p14:creationId xmlns:p14="http://schemas.microsoft.com/office/powerpoint/2010/main" val="1679257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378B2E-E670-5CA1-2FFE-A60D3039001D}"/>
              </a:ext>
            </a:extLst>
          </p:cNvPr>
          <p:cNvSpPr>
            <a:spLocks noGrp="1"/>
          </p:cNvSpPr>
          <p:nvPr>
            <p:ph type="body" sz="quarter" idx="13"/>
          </p:nvPr>
        </p:nvSpPr>
        <p:spPr>
          <a:xfrm>
            <a:off x="3325028" y="1574612"/>
            <a:ext cx="11250509" cy="6953753"/>
          </a:xfrm>
        </p:spPr>
        <p:txBody>
          <a:bodyPr/>
          <a:lstStyle/>
          <a:p>
            <a:pPr marL="0" indent="0">
              <a:buNone/>
            </a:pPr>
            <a:r>
              <a:rPr lang="en-US" sz="2700" b="1" kern="0" dirty="0">
                <a:solidFill>
                  <a:schemeClr val="tx1"/>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Which one of the following statements best describes how well your household has been keeping up with bills and credit commitments in the past year or so, that is, from October 2022 until now?</a:t>
            </a:r>
          </a:p>
          <a:p>
            <a:pPr marL="0" indent="0">
              <a:buNone/>
            </a:pPr>
            <a:endParaRPr lang="en-US" sz="2700" b="1" kern="0" dirty="0">
              <a:solidFill>
                <a:srgbClr val="333333"/>
              </a:solidFill>
              <a:highlight>
                <a:srgbClr val="FFFFFF"/>
              </a:highlight>
              <a:latin typeface="Helvetica" pitchFamily="2" charset="0"/>
              <a:ea typeface="Aptos" panose="020B0004020202020204" pitchFamily="34" charset="0"/>
              <a:cs typeface="Times New Roman" panose="02020603050405020304" pitchFamily="18" charset="0"/>
            </a:endParaRPr>
          </a:p>
          <a:p>
            <a:pPr marL="0" indent="0">
              <a:buNone/>
            </a:pPr>
            <a:endParaRPr lang="en-US" sz="2700" kern="100" dirty="0">
              <a:highlight>
                <a:srgbClr val="FFFFFF"/>
              </a:highligh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54F3976D-C892-1091-11F6-F6E22AFC4214}"/>
              </a:ext>
            </a:extLst>
          </p:cNvPr>
          <p:cNvSpPr>
            <a:spLocks noGrp="1"/>
          </p:cNvSpPr>
          <p:nvPr>
            <p:ph type="body" sz="quarter" idx="11"/>
          </p:nvPr>
        </p:nvSpPr>
        <p:spPr/>
        <p:txBody>
          <a:bodyPr/>
          <a:lstStyle/>
          <a:p>
            <a:r>
              <a:rPr lang="en-US" dirty="0">
                <a:solidFill>
                  <a:schemeClr val="tx1"/>
                </a:solidFill>
                <a:latin typeface="Calibri" panose="020F0502020204030204" pitchFamily="34" charset="0"/>
                <a:cs typeface="Calibri" panose="020F0502020204030204" pitchFamily="34" charset="0"/>
              </a:rPr>
              <a:t>NILT 2023 Findings</a:t>
            </a:r>
          </a:p>
        </p:txBody>
      </p:sp>
      <p:graphicFrame>
        <p:nvGraphicFramePr>
          <p:cNvPr id="5" name="Table 4">
            <a:extLst>
              <a:ext uri="{FF2B5EF4-FFF2-40B4-BE49-F238E27FC236}">
                <a16:creationId xmlns:a16="http://schemas.microsoft.com/office/drawing/2014/main" id="{BB0082ED-3904-D584-08DE-1153BA5B9260}"/>
              </a:ext>
            </a:extLst>
          </p:cNvPr>
          <p:cNvGraphicFramePr>
            <a:graphicFrameLocks noGrp="1"/>
          </p:cNvGraphicFramePr>
          <p:nvPr/>
        </p:nvGraphicFramePr>
        <p:xfrm>
          <a:off x="3228975" y="3563178"/>
          <a:ext cx="11830051" cy="6244466"/>
        </p:xfrm>
        <a:graphic>
          <a:graphicData uri="http://schemas.openxmlformats.org/drawingml/2006/table">
            <a:tbl>
              <a:tblPr firstRow="1" firstCol="1" bandRow="1">
                <a:tableStyleId>{5C22544A-7EE6-4342-B048-85BDC9FD1C3A}</a:tableStyleId>
              </a:tblPr>
              <a:tblGrid>
                <a:gridCol w="7689533">
                  <a:extLst>
                    <a:ext uri="{9D8B030D-6E8A-4147-A177-3AD203B41FA5}">
                      <a16:colId xmlns:a16="http://schemas.microsoft.com/office/drawing/2014/main" val="3111292385"/>
                    </a:ext>
                  </a:extLst>
                </a:gridCol>
                <a:gridCol w="4140518">
                  <a:extLst>
                    <a:ext uri="{9D8B030D-6E8A-4147-A177-3AD203B41FA5}">
                      <a16:colId xmlns:a16="http://schemas.microsoft.com/office/drawing/2014/main" val="2987456370"/>
                    </a:ext>
                  </a:extLst>
                </a:gridCol>
              </a:tblGrid>
              <a:tr h="576072">
                <a:tc>
                  <a:txBody>
                    <a:bodyPr/>
                    <a:lstStyle/>
                    <a:p>
                      <a:pPr marL="0" marR="0">
                        <a:spcBef>
                          <a:spcPts val="0"/>
                        </a:spcBef>
                        <a:spcAft>
                          <a:spcPts val="0"/>
                        </a:spcAft>
                      </a:pPr>
                      <a:r>
                        <a:rPr lang="en-US" sz="1700" kern="0" dirty="0">
                          <a:effectLst/>
                          <a:highlight>
                            <a:srgbClr val="F9F9F9"/>
                          </a:highlight>
                        </a:rPr>
                        <a:t> </a:t>
                      </a:r>
                      <a:endParaRPr lang="en-US" sz="1700" kern="100" dirty="0">
                        <a:effectLst/>
                        <a:highlight>
                          <a:srgbClr val="F9F9F9"/>
                        </a:highligh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b="1" kern="100" dirty="0">
                          <a:effectLst/>
                          <a:highlight>
                            <a:srgbClr val="0A142D"/>
                          </a:highlight>
                          <a:latin typeface="Aptos" panose="020B0004020202020204" pitchFamily="34" charset="0"/>
                          <a:cs typeface="Times New Roman" panose="02020603050405020304" pitchFamily="18" charset="0"/>
                        </a:rPr>
                        <a:t>%</a:t>
                      </a:r>
                      <a:endParaRPr lang="en-US" sz="2400" b="1" dirty="0">
                        <a:highlight>
                          <a:srgbClr val="0A142D"/>
                        </a:highlight>
                      </a:endParaRPr>
                    </a:p>
                  </a:txBody>
                  <a:tcPr marL="105156" marR="105156" marT="105156" marB="105156"/>
                </a:tc>
                <a:extLst>
                  <a:ext uri="{0D108BD9-81ED-4DB2-BD59-A6C34878D82A}">
                    <a16:rowId xmlns:a16="http://schemas.microsoft.com/office/drawing/2014/main" val="321188688"/>
                  </a:ext>
                </a:extLst>
              </a:tr>
              <a:tr h="663771">
                <a:tc>
                  <a:txBody>
                    <a:bodyPr/>
                    <a:lstStyle/>
                    <a:p>
                      <a:pPr marL="0" marR="0" algn="r">
                        <a:spcBef>
                          <a:spcPts val="0"/>
                        </a:spcBef>
                        <a:spcAft>
                          <a:spcPts val="0"/>
                        </a:spcAft>
                      </a:pPr>
                      <a:r>
                        <a:rPr lang="en-US" sz="2400" b="1" kern="0" dirty="0">
                          <a:solidFill>
                            <a:schemeClr val="tx1"/>
                          </a:solidFill>
                          <a:effectLst/>
                        </a:rPr>
                        <a:t>Keeping up with all bills - without any difficulties</a:t>
                      </a:r>
                      <a:endPar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rPr>
                        <a:t>34</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674690282"/>
                  </a:ext>
                </a:extLst>
              </a:tr>
              <a:tr h="1085213">
                <a:tc>
                  <a:txBody>
                    <a:bodyPr/>
                    <a:lstStyle/>
                    <a:p>
                      <a:pPr marL="0" marR="0" algn="r">
                        <a:spcBef>
                          <a:spcPts val="0"/>
                        </a:spcBef>
                        <a:spcAft>
                          <a:spcPts val="0"/>
                        </a:spcAft>
                      </a:pPr>
                      <a:r>
                        <a:rPr lang="en-US" sz="2400" b="1" kern="0" dirty="0">
                          <a:solidFill>
                            <a:schemeClr val="tx1"/>
                          </a:solidFill>
                          <a:effectLst/>
                        </a:rPr>
                        <a:t>Keeping up with all bills - but it was a struggle from time to time</a:t>
                      </a:r>
                      <a:endPar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highlight>
                            <a:srgbClr val="F9F9F9"/>
                          </a:highlight>
                        </a:rPr>
                        <a:t>40</a:t>
                      </a:r>
                      <a:endParaRPr lang="en-US" sz="2400" kern="100" dirty="0">
                        <a:solidFill>
                          <a:schemeClr val="tx1"/>
                        </a:solidFill>
                        <a:effectLst/>
                        <a:highlight>
                          <a:srgbClr val="F9F9F9"/>
                        </a:highligh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1243159878"/>
                  </a:ext>
                </a:extLst>
              </a:tr>
              <a:tr h="1085213">
                <a:tc>
                  <a:txBody>
                    <a:bodyPr/>
                    <a:lstStyle/>
                    <a:p>
                      <a:pPr marL="0" marR="0" algn="r">
                        <a:spcBef>
                          <a:spcPts val="0"/>
                        </a:spcBef>
                        <a:spcAft>
                          <a:spcPts val="0"/>
                        </a:spcAft>
                      </a:pPr>
                      <a:r>
                        <a:rPr lang="en-US" sz="2400" b="1" kern="0" dirty="0">
                          <a:solidFill>
                            <a:schemeClr val="tx1"/>
                          </a:solidFill>
                          <a:effectLst/>
                        </a:rPr>
                        <a:t>Keeping up with all bills - but it was a constant struggle</a:t>
                      </a:r>
                      <a:endPar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rPr>
                        <a:t>19</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4135833350"/>
                  </a:ext>
                </a:extLst>
              </a:tr>
              <a:tr h="1085213">
                <a:tc>
                  <a:txBody>
                    <a:bodyPr/>
                    <a:lstStyle/>
                    <a:p>
                      <a:pPr marL="0" marR="0" algn="r">
                        <a:spcBef>
                          <a:spcPts val="0"/>
                        </a:spcBef>
                        <a:spcAft>
                          <a:spcPts val="0"/>
                        </a:spcAft>
                      </a:pPr>
                      <a:r>
                        <a:rPr lang="en-US" sz="2400" kern="0" dirty="0">
                          <a:solidFill>
                            <a:schemeClr val="tx1"/>
                          </a:solidFill>
                          <a:effectLst/>
                        </a:rPr>
                        <a:t>Not keeping up with all bills - had fallen behind with some of them</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highlight>
                            <a:srgbClr val="F9F9F9"/>
                          </a:highlight>
                        </a:rPr>
                        <a:t>4</a:t>
                      </a:r>
                      <a:endParaRPr lang="en-US" sz="2400" kern="100" dirty="0">
                        <a:solidFill>
                          <a:schemeClr val="tx1"/>
                        </a:solidFill>
                        <a:effectLst/>
                        <a:highlight>
                          <a:srgbClr val="F9F9F9"/>
                        </a:highligh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1499864870"/>
                  </a:ext>
                </a:extLst>
              </a:tr>
              <a:tr h="1085213">
                <a:tc>
                  <a:txBody>
                    <a:bodyPr/>
                    <a:lstStyle/>
                    <a:p>
                      <a:pPr marL="0" marR="0" algn="r">
                        <a:spcBef>
                          <a:spcPts val="0"/>
                        </a:spcBef>
                        <a:spcAft>
                          <a:spcPts val="0"/>
                        </a:spcAft>
                      </a:pPr>
                      <a:r>
                        <a:rPr lang="en-US" sz="2400" kern="0" dirty="0">
                          <a:solidFill>
                            <a:schemeClr val="tx1"/>
                          </a:solidFill>
                          <a:effectLst/>
                        </a:rPr>
                        <a:t>Not keeping up with all bills - had fallen behind with many of them</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rPr>
                        <a:t>1</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635470373"/>
                  </a:ext>
                </a:extLst>
              </a:tr>
              <a:tr h="663771">
                <a:tc>
                  <a:txBody>
                    <a:bodyPr/>
                    <a:lstStyle/>
                    <a:p>
                      <a:pPr marL="0" marR="0" algn="r">
                        <a:spcBef>
                          <a:spcPts val="0"/>
                        </a:spcBef>
                        <a:spcAft>
                          <a:spcPts val="0"/>
                        </a:spcAft>
                      </a:pPr>
                      <a:r>
                        <a:rPr lang="en-US" sz="2400" kern="0" dirty="0">
                          <a:solidFill>
                            <a:schemeClr val="tx1"/>
                          </a:solidFill>
                          <a:effectLst/>
                        </a:rPr>
                        <a:t>I don't know</a:t>
                      </a:r>
                      <a:endPar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tc>
                  <a:txBody>
                    <a:bodyPr/>
                    <a:lstStyle/>
                    <a:p>
                      <a:pPr marL="0" marR="0" algn="ctr">
                        <a:spcBef>
                          <a:spcPts val="0"/>
                        </a:spcBef>
                        <a:spcAft>
                          <a:spcPts val="0"/>
                        </a:spcAft>
                      </a:pPr>
                      <a:r>
                        <a:rPr lang="en-US" sz="2400" kern="0" dirty="0">
                          <a:solidFill>
                            <a:schemeClr val="tx1"/>
                          </a:solidFill>
                          <a:effectLst/>
                          <a:highlight>
                            <a:srgbClr val="F9F9F9"/>
                          </a:highlight>
                        </a:rPr>
                        <a:t>2</a:t>
                      </a:r>
                      <a:endParaRPr lang="en-US" sz="2400" kern="100" dirty="0">
                        <a:solidFill>
                          <a:schemeClr val="tx1"/>
                        </a:solidFill>
                        <a:effectLst/>
                        <a:highlight>
                          <a:srgbClr val="F9F9F9"/>
                        </a:highlight>
                        <a:latin typeface="Aptos" panose="020B0004020202020204" pitchFamily="34" charset="0"/>
                        <a:ea typeface="Aptos" panose="020B0004020202020204" pitchFamily="34" charset="0"/>
                        <a:cs typeface="Times New Roman" panose="02020603050405020304" pitchFamily="18" charset="0"/>
                      </a:endParaRPr>
                    </a:p>
                  </a:txBody>
                  <a:tcPr marL="105156" marR="105156" marT="105156" marB="105156"/>
                </a:tc>
                <a:extLst>
                  <a:ext uri="{0D108BD9-81ED-4DB2-BD59-A6C34878D82A}">
                    <a16:rowId xmlns:a16="http://schemas.microsoft.com/office/drawing/2014/main" val="3411705120"/>
                  </a:ext>
                </a:extLst>
              </a:tr>
            </a:tbl>
          </a:graphicData>
        </a:graphic>
      </p:graphicFrame>
      <p:sp>
        <p:nvSpPr>
          <p:cNvPr id="6" name="Rectangle 1">
            <a:extLst>
              <a:ext uri="{FF2B5EF4-FFF2-40B4-BE49-F238E27FC236}">
                <a16:creationId xmlns:a16="http://schemas.microsoft.com/office/drawing/2014/main" id="{21CD9F85-A003-C51C-16DC-7664F6C2D01A}"/>
              </a:ext>
            </a:extLst>
          </p:cNvPr>
          <p:cNvSpPr>
            <a:spLocks noChangeArrowheads="1"/>
          </p:cNvSpPr>
          <p:nvPr/>
        </p:nvSpPr>
        <p:spPr bwMode="auto">
          <a:xfrm>
            <a:off x="3228976" y="44474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spTree>
    <p:extLst>
      <p:ext uri="{BB962C8B-B14F-4D97-AF65-F5344CB8AC3E}">
        <p14:creationId xmlns:p14="http://schemas.microsoft.com/office/powerpoint/2010/main" val="2950552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830FD-D593-33B0-AA28-DF87F51C3853}"/>
              </a:ext>
            </a:extLst>
          </p:cNvPr>
          <p:cNvSpPr>
            <a:spLocks noGrp="1"/>
          </p:cNvSpPr>
          <p:nvPr>
            <p:ph type="body" sz="quarter" idx="13"/>
          </p:nvPr>
        </p:nvSpPr>
        <p:spPr>
          <a:xfrm>
            <a:off x="3325028" y="1699593"/>
            <a:ext cx="11250509" cy="8319051"/>
          </a:xfrm>
        </p:spPr>
        <p:txBody>
          <a:bodyPr/>
          <a:lstStyle/>
          <a:p>
            <a:pPr marL="0" indent="0">
              <a:buNone/>
            </a:pPr>
            <a:r>
              <a:rPr lang="en-US" sz="3000" b="1" dirty="0">
                <a:latin typeface="Calibri" panose="020F0502020204030204" pitchFamily="34" charset="0"/>
                <a:cs typeface="Calibri" panose="020F0502020204030204" pitchFamily="34" charset="0"/>
              </a:rPr>
              <a:t>May 2024 </a:t>
            </a:r>
            <a:r>
              <a:rPr lang="en-US" sz="3000" dirty="0">
                <a:latin typeface="Calibri" panose="020F0502020204030204" pitchFamily="34" charset="0"/>
                <a:cs typeface="Calibri" panose="020F0502020204030204" pitchFamily="34" charset="0"/>
              </a:rPr>
              <a:t>– ONS Index Private Housing Rental Prices  showed that across the UK rents rose by 8.9 % over the previous 12 months</a:t>
            </a:r>
          </a:p>
          <a:p>
            <a:pPr marL="0" indent="0">
              <a:buNone/>
            </a:pPr>
            <a:endParaRPr lang="en-US" sz="3000" dirty="0">
              <a:latin typeface="Calibri" panose="020F0502020204030204" pitchFamily="34" charset="0"/>
              <a:cs typeface="Calibri" panose="020F0502020204030204" pitchFamily="34" charset="0"/>
            </a:endParaRPr>
          </a:p>
          <a:p>
            <a:pPr marL="0" indent="0">
              <a:buNone/>
            </a:pPr>
            <a:r>
              <a:rPr lang="en-US" sz="3000" dirty="0">
                <a:latin typeface="Calibri" panose="020F0502020204030204" pitchFamily="34" charset="0"/>
                <a:cs typeface="Calibri" panose="020F0502020204030204" pitchFamily="34" charset="0"/>
              </a:rPr>
              <a:t>England:      8.9%</a:t>
            </a:r>
          </a:p>
          <a:p>
            <a:pPr marL="0" indent="0">
              <a:buNone/>
            </a:pPr>
            <a:r>
              <a:rPr lang="en-US" sz="3000" dirty="0">
                <a:latin typeface="Calibri" panose="020F0502020204030204" pitchFamily="34" charset="0"/>
                <a:cs typeface="Calibri" panose="020F0502020204030204" pitchFamily="34" charset="0"/>
              </a:rPr>
              <a:t>Wales:          8.2%</a:t>
            </a:r>
          </a:p>
          <a:p>
            <a:pPr marL="0" indent="0">
              <a:buNone/>
            </a:pPr>
            <a:r>
              <a:rPr lang="en-US" sz="3000" dirty="0">
                <a:latin typeface="Calibri" panose="020F0502020204030204" pitchFamily="34" charset="0"/>
                <a:cs typeface="Calibri" panose="020F0502020204030204" pitchFamily="34" charset="0"/>
              </a:rPr>
              <a:t>Scotland:    10.0%</a:t>
            </a:r>
          </a:p>
          <a:p>
            <a:pPr marL="0" indent="0">
              <a:buNone/>
            </a:pPr>
            <a:r>
              <a:rPr lang="en-US" sz="3000" b="1" dirty="0">
                <a:latin typeface="Calibri" panose="020F0502020204030204" pitchFamily="34" charset="0"/>
                <a:cs typeface="Calibri" panose="020F0502020204030204" pitchFamily="34" charset="0"/>
              </a:rPr>
              <a:t>NI:                10.4% </a:t>
            </a:r>
            <a:r>
              <a:rPr lang="en-US" sz="3000" dirty="0">
                <a:latin typeface="Calibri" panose="020F0502020204030204" pitchFamily="34" charset="0"/>
                <a:cs typeface="Calibri" panose="020F0502020204030204" pitchFamily="34" charset="0"/>
              </a:rPr>
              <a:t>(to Feb 2024) – for NI this was the highest annual rise since the series commenced in 2016 – lower cost of housing no longer consider a ’protector’ against poverty in NI. </a:t>
            </a:r>
          </a:p>
          <a:p>
            <a:pPr marL="0" indent="0">
              <a:buNone/>
            </a:pPr>
            <a:endParaRPr lang="en-US" sz="3000" i="1" dirty="0">
              <a:solidFill>
                <a:srgbClr val="333333"/>
              </a:solidFill>
              <a:highlight>
                <a:srgbClr val="FFFFFF"/>
              </a:highlight>
              <a:latin typeface="Calibri" panose="020F0502020204030204" pitchFamily="34" charset="0"/>
              <a:cs typeface="Calibri" panose="020F0502020204030204" pitchFamily="34" charset="0"/>
            </a:endParaRPr>
          </a:p>
          <a:p>
            <a:pPr marL="0" indent="0">
              <a:buNone/>
            </a:pPr>
            <a:r>
              <a:rPr lang="en-US" sz="3000" i="1" dirty="0">
                <a:solidFill>
                  <a:srgbClr val="333333"/>
                </a:solidFill>
                <a:highlight>
                  <a:srgbClr val="FFFFFF"/>
                </a:highlight>
                <a:latin typeface="Calibri" panose="020F0502020204030204" pitchFamily="34" charset="0"/>
                <a:cs typeface="Calibri" panose="020F0502020204030204" pitchFamily="34" charset="0"/>
              </a:rPr>
              <a:t>Median rent in NI’s private rented sector accounts for 25% of household income</a:t>
            </a:r>
            <a:endParaRPr lang="en-US" sz="3000" dirty="0">
              <a:latin typeface="Calibri" panose="020F0502020204030204" pitchFamily="34" charset="0"/>
              <a:cs typeface="Calibri" panose="020F0502020204030204" pitchFamily="34" charset="0"/>
            </a:endParaRPr>
          </a:p>
          <a:p>
            <a:pPr marL="0" indent="0">
              <a:buNone/>
            </a:pPr>
            <a:endParaRPr lang="en-US" sz="3000" dirty="0"/>
          </a:p>
          <a:p>
            <a:pPr marL="0" indent="0">
              <a:buNone/>
            </a:pPr>
            <a:r>
              <a:rPr lang="en-US" sz="3000" b="1" dirty="0"/>
              <a:t>NI House Rental Index, </a:t>
            </a:r>
            <a:r>
              <a:rPr lang="en-US" sz="3000" dirty="0"/>
              <a:t>June –Dec 2023 (Ulster University) - Average rent in NI £849 – ranging from £612 in Fermanagh and Omagh to £949 in Belfast</a:t>
            </a:r>
          </a:p>
          <a:p>
            <a:pPr marL="0" indent="0">
              <a:buNone/>
            </a:pPr>
            <a:endParaRPr lang="en-US" sz="3000" dirty="0"/>
          </a:p>
          <a:p>
            <a:pPr marL="0" indent="0">
              <a:buNone/>
            </a:pPr>
            <a:endParaRPr lang="en-US" sz="3000" dirty="0">
              <a:latin typeface="Calibri" panose="020F0502020204030204" pitchFamily="34" charset="0"/>
              <a:cs typeface="Calibri" panose="020F0502020204030204" pitchFamily="34" charset="0"/>
            </a:endParaRPr>
          </a:p>
          <a:p>
            <a:pPr marL="0" indent="0">
              <a:buNone/>
            </a:pPr>
            <a:endParaRPr lang="en-US" dirty="0"/>
          </a:p>
        </p:txBody>
      </p:sp>
      <p:sp>
        <p:nvSpPr>
          <p:cNvPr id="3" name="Text Placeholder 2">
            <a:extLst>
              <a:ext uri="{FF2B5EF4-FFF2-40B4-BE49-F238E27FC236}">
                <a16:creationId xmlns:a16="http://schemas.microsoft.com/office/drawing/2014/main" id="{E764E4D3-2F04-815F-77B2-6B845822D048}"/>
              </a:ext>
            </a:extLst>
          </p:cNvPr>
          <p:cNvSpPr>
            <a:spLocks noGrp="1"/>
          </p:cNvSpPr>
          <p:nvPr>
            <p:ph type="body" sz="quarter" idx="11"/>
          </p:nvPr>
        </p:nvSpPr>
        <p:spPr/>
        <p:txBody>
          <a:bodyPr/>
          <a:lstStyle/>
          <a:p>
            <a:r>
              <a:rPr lang="en-US" dirty="0">
                <a:latin typeface="Calibri" panose="020F0502020204030204" pitchFamily="34" charset="0"/>
                <a:cs typeface="Calibri" panose="020F0502020204030204" pitchFamily="34" charset="0"/>
              </a:rPr>
              <a:t>Housing: </a:t>
            </a:r>
            <a:r>
              <a:rPr lang="en-US" sz="3600" dirty="0">
                <a:latin typeface="Calibri" panose="020F0502020204030204" pitchFamily="34" charset="0"/>
                <a:cs typeface="Calibri" panose="020F0502020204030204" pitchFamily="34" charset="0"/>
              </a:rPr>
              <a:t>Affordability</a:t>
            </a:r>
          </a:p>
          <a:p>
            <a:endParaRPr lang="en-US" dirty="0"/>
          </a:p>
        </p:txBody>
      </p:sp>
      <p:sp>
        <p:nvSpPr>
          <p:cNvPr id="4" name="Text Placeholder 3">
            <a:extLst>
              <a:ext uri="{FF2B5EF4-FFF2-40B4-BE49-F238E27FC236}">
                <a16:creationId xmlns:a16="http://schemas.microsoft.com/office/drawing/2014/main" id="{8F42EB9B-66C8-8A81-E179-6057DEEDDD66}"/>
              </a:ext>
            </a:extLst>
          </p:cNvPr>
          <p:cNvSpPr>
            <a:spLocks noGrp="1"/>
          </p:cNvSpPr>
          <p:nvPr>
            <p:ph type="body" sz="quarter" idx="12"/>
          </p:nvPr>
        </p:nvSpPr>
        <p:spPr>
          <a:xfrm>
            <a:off x="3331856" y="1574614"/>
            <a:ext cx="10530450" cy="602057"/>
          </a:xfrm>
        </p:spPr>
        <p:txBody>
          <a:bodyPr/>
          <a:lstStyle/>
          <a:p>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76952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EF9B83-5D33-2CB2-AF36-26E18D5F0BDA}"/>
              </a:ext>
            </a:extLst>
          </p:cNvPr>
          <p:cNvSpPr>
            <a:spLocks noGrp="1"/>
          </p:cNvSpPr>
          <p:nvPr>
            <p:ph type="body" sz="quarter" idx="13"/>
          </p:nvPr>
        </p:nvSpPr>
        <p:spPr>
          <a:xfrm>
            <a:off x="3325028" y="1923223"/>
            <a:ext cx="11250509" cy="6605144"/>
          </a:xfrm>
        </p:spPr>
        <p:txBody>
          <a:bodyPr/>
          <a:lstStyle/>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Social Rented Housing Waiting Lists (across all LGDs in NI) = 47,312; number in housing stress = 35,464</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Waiting lists increasing – but Right to Buy remains (ended for Housing Associations 2022).  Since 1979 120,000 properties sold - decline in  homes for rent is unsustainable</a:t>
            </a:r>
          </a:p>
          <a:p>
            <a:pPr marL="0" indent="0">
              <a:buNone/>
            </a:pP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Access to PRS – demand, deposits, security</a:t>
            </a:r>
          </a:p>
          <a:p>
            <a:pPr marL="0" indent="0">
              <a:buNone/>
            </a:pP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Pressure on home owners with mortgages </a:t>
            </a:r>
          </a:p>
          <a:p>
            <a:endParaRPr lang="en-US" dirty="0"/>
          </a:p>
          <a:p>
            <a:pPr marL="0" indent="0">
              <a:buNone/>
            </a:pPr>
            <a:endParaRPr lang="en-US" dirty="0"/>
          </a:p>
        </p:txBody>
      </p:sp>
      <p:sp>
        <p:nvSpPr>
          <p:cNvPr id="3" name="Text Placeholder 2">
            <a:extLst>
              <a:ext uri="{FF2B5EF4-FFF2-40B4-BE49-F238E27FC236}">
                <a16:creationId xmlns:a16="http://schemas.microsoft.com/office/drawing/2014/main" id="{9D31E6D3-2DA9-C7BC-E6BC-AAD0025896BC}"/>
              </a:ext>
            </a:extLst>
          </p:cNvPr>
          <p:cNvSpPr>
            <a:spLocks noGrp="1"/>
          </p:cNvSpPr>
          <p:nvPr>
            <p:ph type="body" sz="quarter" idx="11"/>
          </p:nvPr>
        </p:nvSpPr>
        <p:spPr/>
        <p:txBody>
          <a:bodyPr/>
          <a:lstStyle/>
          <a:p>
            <a:r>
              <a:rPr lang="en-US" dirty="0">
                <a:latin typeface="Calibri" panose="020F0502020204030204" pitchFamily="34" charset="0"/>
                <a:cs typeface="Calibri" panose="020F0502020204030204" pitchFamily="34" charset="0"/>
              </a:rPr>
              <a:t>Housing: </a:t>
            </a:r>
            <a:r>
              <a:rPr lang="en-US" sz="3600" dirty="0">
                <a:latin typeface="Calibri" panose="020F0502020204030204" pitchFamily="34" charset="0"/>
                <a:cs typeface="Calibri" panose="020F0502020204030204" pitchFamily="34" charset="0"/>
              </a:rPr>
              <a:t>Supply</a:t>
            </a:r>
          </a:p>
        </p:txBody>
      </p:sp>
    </p:spTree>
    <p:extLst>
      <p:ext uri="{BB962C8B-B14F-4D97-AF65-F5344CB8AC3E}">
        <p14:creationId xmlns:p14="http://schemas.microsoft.com/office/powerpoint/2010/main" val="337021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56CA87-6D58-E87D-6C6F-4B0A2E1E77A2}"/>
              </a:ext>
            </a:extLst>
          </p:cNvPr>
          <p:cNvSpPr>
            <a:spLocks noGrp="1"/>
          </p:cNvSpPr>
          <p:nvPr>
            <p:ph type="body" sz="quarter" idx="13"/>
          </p:nvPr>
        </p:nvSpPr>
        <p:spPr>
          <a:xfrm>
            <a:off x="3325028" y="2146853"/>
            <a:ext cx="11250509" cy="7279584"/>
          </a:xfrm>
        </p:spPr>
        <p:txBody>
          <a:bodyPr/>
          <a:lstStyle/>
          <a:p>
            <a:r>
              <a:rPr lang="en-US" sz="3600" dirty="0">
                <a:latin typeface="Calibri" panose="020F0502020204030204" pitchFamily="34" charset="0"/>
                <a:cs typeface="Calibri" panose="020F0502020204030204" pitchFamily="34" charset="0"/>
              </a:rPr>
              <a:t>Further progress with planned housing policies – and need for radical approach?</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Progress on addressing poverty – publication and implementation of anti-poverty strategy, gender equality strategy and disability strategy</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Support for CVS </a:t>
            </a:r>
            <a:r>
              <a:rPr lang="en-US" sz="3600" dirty="0" err="1">
                <a:latin typeface="Calibri" panose="020F0502020204030204" pitchFamily="34" charset="0"/>
                <a:cs typeface="Calibri" panose="020F0502020204030204" pitchFamily="34" charset="0"/>
              </a:rPr>
              <a:t>organisations</a:t>
            </a:r>
            <a:r>
              <a:rPr lang="en-US" sz="3600" dirty="0">
                <a:latin typeface="Calibri" panose="020F0502020204030204" pitchFamily="34" charset="0"/>
                <a:cs typeface="Calibri" panose="020F0502020204030204" pitchFamily="34" charset="0"/>
              </a:rPr>
              <a:t> -  across a range of areas</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Social security protections (within powers of devolved government)</a:t>
            </a:r>
          </a:p>
          <a:p>
            <a:endParaRPr lang="en-US" sz="3600" dirty="0">
              <a:latin typeface="Calibri" panose="020F0502020204030204" pitchFamily="34" charset="0"/>
              <a:cs typeface="Calibri" panose="020F0502020204030204" pitchFamily="34" charset="0"/>
            </a:endParaRPr>
          </a:p>
          <a:p>
            <a:endParaRPr lang="en-US" sz="3600"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C8E59BD7-BB17-D57E-3C4C-74705A0C08DC}"/>
              </a:ext>
            </a:extLst>
          </p:cNvPr>
          <p:cNvSpPr>
            <a:spLocks noGrp="1"/>
          </p:cNvSpPr>
          <p:nvPr>
            <p:ph type="body" sz="quarter" idx="11"/>
          </p:nvPr>
        </p:nvSpPr>
        <p:spPr/>
        <p:txBody>
          <a:bodyPr/>
          <a:lstStyle/>
          <a:p>
            <a:r>
              <a:rPr lang="en-US" sz="4200" dirty="0">
                <a:latin typeface="Calibri" panose="020F0502020204030204" pitchFamily="34" charset="0"/>
                <a:cs typeface="Calibri" panose="020F0502020204030204" pitchFamily="34" charset="0"/>
              </a:rPr>
              <a:t>Hidden Homeless – need to see policy progress on a number of fronts</a:t>
            </a:r>
          </a:p>
        </p:txBody>
      </p:sp>
    </p:spTree>
    <p:extLst>
      <p:ext uri="{BB962C8B-B14F-4D97-AF65-F5344CB8AC3E}">
        <p14:creationId xmlns:p14="http://schemas.microsoft.com/office/powerpoint/2010/main" val="322963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10631544" y="7746082"/>
            <a:ext cx="7656456" cy="2540918"/>
          </a:xfrm>
          <a:custGeom>
            <a:avLst/>
            <a:gdLst/>
            <a:ahLst/>
            <a:cxnLst/>
            <a:rect l="l" t="t" r="r" b="b"/>
            <a:pathLst>
              <a:path w="7656456" h="2540918">
                <a:moveTo>
                  <a:pt x="0" y="0"/>
                </a:moveTo>
                <a:lnTo>
                  <a:pt x="7656456" y="0"/>
                </a:lnTo>
                <a:lnTo>
                  <a:pt x="7656456" y="2540918"/>
                </a:lnTo>
                <a:lnTo>
                  <a:pt x="0" y="2540918"/>
                </a:lnTo>
                <a:lnTo>
                  <a:pt x="0" y="0"/>
                </a:lnTo>
                <a:close/>
              </a:path>
            </a:pathLst>
          </a:custGeom>
          <a:blipFill>
            <a:blip r:embed="rId2"/>
            <a:stretch>
              <a:fillRect l="-9552" t="-1760" r="-44957" b="-363817"/>
            </a:stretch>
          </a:blipFill>
        </p:spPr>
        <p:txBody>
          <a:bodyPr/>
          <a:lstStyle/>
          <a:p>
            <a:endParaRPr lang="en-GB"/>
          </a:p>
        </p:txBody>
      </p:sp>
      <p:sp>
        <p:nvSpPr>
          <p:cNvPr id="3" name="Freeform 3"/>
          <p:cNvSpPr/>
          <p:nvPr/>
        </p:nvSpPr>
        <p:spPr>
          <a:xfrm>
            <a:off x="0" y="0"/>
            <a:ext cx="7903991" cy="10287000"/>
          </a:xfrm>
          <a:custGeom>
            <a:avLst/>
            <a:gdLst/>
            <a:ahLst/>
            <a:cxnLst/>
            <a:rect l="l" t="t" r="r" b="b"/>
            <a:pathLst>
              <a:path w="7903991" h="10287000">
                <a:moveTo>
                  <a:pt x="0" y="0"/>
                </a:moveTo>
                <a:lnTo>
                  <a:pt x="7903991" y="0"/>
                </a:lnTo>
                <a:lnTo>
                  <a:pt x="7903991" y="10287000"/>
                </a:lnTo>
                <a:lnTo>
                  <a:pt x="0" y="10287000"/>
                </a:lnTo>
                <a:lnTo>
                  <a:pt x="0" y="0"/>
                </a:lnTo>
                <a:close/>
              </a:path>
            </a:pathLst>
          </a:custGeom>
          <a:blipFill>
            <a:blip r:embed="rId3"/>
            <a:stretch>
              <a:fillRect l="-12499" r="-29966"/>
            </a:stretch>
          </a:blipFill>
        </p:spPr>
        <p:txBody>
          <a:bodyPr/>
          <a:lstStyle/>
          <a:p>
            <a:endParaRPr lang="en-GB"/>
          </a:p>
        </p:txBody>
      </p:sp>
      <p:sp>
        <p:nvSpPr>
          <p:cNvPr id="4" name="Freeform 4"/>
          <p:cNvSpPr/>
          <p:nvPr/>
        </p:nvSpPr>
        <p:spPr>
          <a:xfrm rot="5400000" flipH="1">
            <a:off x="-2276988" y="2276988"/>
            <a:ext cx="10287000" cy="5733025"/>
          </a:xfrm>
          <a:custGeom>
            <a:avLst/>
            <a:gdLst/>
            <a:ahLst/>
            <a:cxnLst/>
            <a:rect l="l" t="t" r="r" b="b"/>
            <a:pathLst>
              <a:path w="10287000" h="5733025">
                <a:moveTo>
                  <a:pt x="10287000" y="0"/>
                </a:moveTo>
                <a:lnTo>
                  <a:pt x="0" y="0"/>
                </a:lnTo>
                <a:lnTo>
                  <a:pt x="0" y="5733024"/>
                </a:lnTo>
                <a:lnTo>
                  <a:pt x="10287000" y="5733024"/>
                </a:lnTo>
                <a:lnTo>
                  <a:pt x="10287000" y="0"/>
                </a:lnTo>
                <a:close/>
              </a:path>
            </a:pathLst>
          </a:custGeom>
          <a:blipFill>
            <a:blip r:embed="rId4"/>
            <a:stretch>
              <a:fillRect l="-41844" r="-16692" b="-36900"/>
            </a:stretch>
          </a:blipFill>
        </p:spPr>
        <p:txBody>
          <a:bodyPr/>
          <a:lstStyle/>
          <a:p>
            <a:endParaRPr lang="en-GB"/>
          </a:p>
        </p:txBody>
      </p:sp>
      <p:sp>
        <p:nvSpPr>
          <p:cNvPr id="5" name="TextBox 5"/>
          <p:cNvSpPr txBox="1"/>
          <p:nvPr/>
        </p:nvSpPr>
        <p:spPr>
          <a:xfrm>
            <a:off x="8529555" y="1290657"/>
            <a:ext cx="9283790" cy="6298579"/>
          </a:xfrm>
          <a:prstGeom prst="rect">
            <a:avLst/>
          </a:prstGeom>
        </p:spPr>
        <p:txBody>
          <a:bodyPr lIns="0" tIns="0" rIns="0" bIns="0" rtlCol="0" anchor="t">
            <a:spAutoFit/>
          </a:bodyPr>
          <a:lstStyle/>
          <a:p>
            <a:pPr algn="l">
              <a:lnSpc>
                <a:spcPts val="8871"/>
              </a:lnSpc>
            </a:pPr>
            <a:r>
              <a:rPr lang="en-US" sz="6930">
                <a:solidFill>
                  <a:srgbClr val="EA5173"/>
                </a:solidFill>
                <a:latin typeface="Informa Pro 1 Bold Italics"/>
              </a:rPr>
              <a:t>How Can Hidden Homelessness Inform Strategic Social Housing Planning Northern Ireland: </a:t>
            </a:r>
          </a:p>
          <a:p>
            <a:pPr algn="l">
              <a:lnSpc>
                <a:spcPts val="5352"/>
              </a:lnSpc>
              <a:spcBef>
                <a:spcPct val="0"/>
              </a:spcBef>
            </a:pPr>
            <a:r>
              <a:rPr lang="en-US" sz="4181">
                <a:solidFill>
                  <a:srgbClr val="FFFFFF"/>
                </a:solidFill>
                <a:latin typeface="Informa Pro 1"/>
              </a:rPr>
              <a:t>Brian O’Kane, Assistant Director, NIHE</a:t>
            </a:r>
          </a:p>
        </p:txBody>
      </p:sp>
      <p:sp>
        <p:nvSpPr>
          <p:cNvPr id="6" name="Freeform 6"/>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5"/>
            <a:stretch>
              <a:fillRect r="-90803"/>
            </a:stretch>
          </a:blipFill>
        </p:spPr>
        <p:txBody>
          <a:bodyPr/>
          <a:lstStyle/>
          <a:p>
            <a:endParaRPr lang="en-GB"/>
          </a:p>
        </p:txBody>
      </p:sp>
      <p:sp>
        <p:nvSpPr>
          <p:cNvPr id="7" name="Freeform 7"/>
          <p:cNvSpPr/>
          <p:nvPr/>
        </p:nvSpPr>
        <p:spPr>
          <a:xfrm>
            <a:off x="1700474" y="879518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6"/>
            <a:stretch>
              <a:fillRect/>
            </a:stretch>
          </a:blipFill>
        </p:spPr>
        <p:txBody>
          <a:bodyPr/>
          <a:lstStyle/>
          <a:p>
            <a:endParaRPr lang="en-GB"/>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rot="-5400000">
            <a:off x="9448199" y="1447199"/>
            <a:ext cx="10287000" cy="7392602"/>
          </a:xfrm>
          <a:custGeom>
            <a:avLst/>
            <a:gdLst/>
            <a:ahLst/>
            <a:cxnLst/>
            <a:rect l="l" t="t" r="r" b="b"/>
            <a:pathLst>
              <a:path w="10287000" h="7392602">
                <a:moveTo>
                  <a:pt x="0" y="0"/>
                </a:moveTo>
                <a:lnTo>
                  <a:pt x="10287000" y="0"/>
                </a:lnTo>
                <a:lnTo>
                  <a:pt x="10287000" y="7392602"/>
                </a:lnTo>
                <a:lnTo>
                  <a:pt x="0" y="7392602"/>
                </a:lnTo>
                <a:lnTo>
                  <a:pt x="0" y="0"/>
                </a:lnTo>
                <a:close/>
              </a:path>
            </a:pathLst>
          </a:custGeom>
          <a:blipFill>
            <a:blip r:embed="rId2"/>
            <a:stretch>
              <a:fillRect l="-27136" r="-43014" b="-13945"/>
            </a:stretch>
          </a:blipFill>
        </p:spPr>
        <p:txBody>
          <a:bodyPr/>
          <a:lstStyle/>
          <a:p>
            <a:endParaRPr lang="en-GB"/>
          </a:p>
        </p:txBody>
      </p:sp>
      <p:sp>
        <p:nvSpPr>
          <p:cNvPr id="3" name="Freeform 3"/>
          <p:cNvSpPr/>
          <p:nvPr/>
        </p:nvSpPr>
        <p:spPr>
          <a:xfrm>
            <a:off x="0" y="8296505"/>
            <a:ext cx="6140371" cy="1990495"/>
          </a:xfrm>
          <a:custGeom>
            <a:avLst/>
            <a:gdLst/>
            <a:ahLst/>
            <a:cxnLst/>
            <a:rect l="l" t="t" r="r" b="b"/>
            <a:pathLst>
              <a:path w="6140371" h="1990495">
                <a:moveTo>
                  <a:pt x="0" y="0"/>
                </a:moveTo>
                <a:lnTo>
                  <a:pt x="6140371" y="0"/>
                </a:lnTo>
                <a:lnTo>
                  <a:pt x="6140371" y="1990495"/>
                </a:lnTo>
                <a:lnTo>
                  <a:pt x="0" y="1990495"/>
                </a:lnTo>
                <a:lnTo>
                  <a:pt x="0" y="0"/>
                </a:lnTo>
                <a:close/>
              </a:path>
            </a:pathLst>
          </a:custGeom>
          <a:blipFill>
            <a:blip r:embed="rId3"/>
            <a:stretch>
              <a:fillRect l="-73980" t="-2029" b="-434674"/>
            </a:stretch>
          </a:blipFill>
        </p:spPr>
        <p:txBody>
          <a:bodyPr/>
          <a:lstStyle/>
          <a:p>
            <a:endParaRPr lang="en-GB"/>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54510" y="0"/>
            <a:ext cx="6351560" cy="4725681"/>
          </a:xfrm>
          <a:prstGeom prst="rect">
            <a:avLst/>
          </a:prstGeom>
        </p:spPr>
      </p:pic>
      <p:sp>
        <p:nvSpPr>
          <p:cNvPr id="8" name="Rectangle 7"/>
          <p:cNvSpPr/>
          <p:nvPr/>
        </p:nvSpPr>
        <p:spPr>
          <a:xfrm>
            <a:off x="9144000" y="556690"/>
            <a:ext cx="6525234" cy="7663636"/>
          </a:xfrm>
          <a:prstGeom prst="rect">
            <a:avLst/>
          </a:prstGeom>
        </p:spPr>
        <p:txBody>
          <a:bodyPr wrap="square">
            <a:spAutoFit/>
          </a:bodyPr>
          <a:lstStyle/>
          <a:p>
            <a:pPr algn="r" defTabSz="1371600">
              <a:defRPr/>
            </a:pPr>
            <a:endParaRPr lang="en-GB" sz="4800" b="1" dirty="0">
              <a:solidFill>
                <a:srgbClr val="33CCCC"/>
              </a:solidFill>
              <a:latin typeface="Calibri" panose="020F0502020204030204"/>
            </a:endParaRPr>
          </a:p>
          <a:p>
            <a:pPr algn="r" defTabSz="1371600">
              <a:defRPr/>
            </a:pPr>
            <a:r>
              <a:rPr lang="en-US" sz="5400" b="1" dirty="0">
                <a:solidFill>
                  <a:srgbClr val="009999"/>
                </a:solidFill>
                <a:latin typeface="Calibri" panose="020F0502020204030204"/>
              </a:rPr>
              <a:t>A strategic shift towards homelessness prevention</a:t>
            </a:r>
          </a:p>
          <a:p>
            <a:pPr algn="r" defTabSz="1371600">
              <a:defRPr/>
            </a:pPr>
            <a:r>
              <a:rPr lang="en-US" sz="5400" b="1" dirty="0">
                <a:solidFill>
                  <a:srgbClr val="009999"/>
                </a:solidFill>
                <a:latin typeface="Calibri" panose="020F0502020204030204"/>
              </a:rPr>
              <a:t> </a:t>
            </a:r>
            <a:endParaRPr lang="en-GB" sz="5400" b="1" dirty="0">
              <a:solidFill>
                <a:srgbClr val="009999"/>
              </a:solidFill>
              <a:latin typeface="Calibri" panose="020F0502020204030204"/>
            </a:endParaRPr>
          </a:p>
          <a:p>
            <a:pPr algn="r" defTabSz="1371600">
              <a:defRPr/>
            </a:pPr>
            <a:r>
              <a:rPr lang="en-GB" sz="5400" b="1" dirty="0">
                <a:solidFill>
                  <a:srgbClr val="009999"/>
                </a:solidFill>
                <a:latin typeface="Calibri" panose="020F0502020204030204"/>
              </a:rPr>
              <a:t>Brian O’Kane</a:t>
            </a:r>
          </a:p>
          <a:p>
            <a:pPr algn="r" defTabSz="1371600">
              <a:defRPr/>
            </a:pPr>
            <a:r>
              <a:rPr lang="en-GB" sz="4200" b="1" dirty="0">
                <a:solidFill>
                  <a:srgbClr val="ED7D31"/>
                </a:solidFill>
                <a:latin typeface="Calibri" panose="020F0502020204030204"/>
              </a:rPr>
              <a:t>Assistant Director, NIHE</a:t>
            </a:r>
          </a:p>
          <a:p>
            <a:pPr algn="r" defTabSz="1371600">
              <a:defRPr/>
            </a:pPr>
            <a:br>
              <a:rPr lang="en-GB" sz="3900" b="1" dirty="0">
                <a:solidFill>
                  <a:srgbClr val="ED7D31"/>
                </a:solidFill>
                <a:latin typeface="Calibri" panose="020F0502020204030204"/>
              </a:rPr>
            </a:br>
            <a:endParaRPr lang="en-GB" sz="3900" b="1" dirty="0">
              <a:solidFill>
                <a:srgbClr val="ED7D31"/>
              </a:solidFill>
              <a:latin typeface="Calibri" panose="020F0502020204030204"/>
            </a:endParaRPr>
          </a:p>
        </p:txBody>
      </p:sp>
      <p:pic>
        <p:nvPicPr>
          <p:cNvPr id="2" name="Picture 1"/>
          <p:cNvPicPr>
            <a:picLocks noChangeAspect="1"/>
          </p:cNvPicPr>
          <p:nvPr/>
        </p:nvPicPr>
        <p:blipFill>
          <a:blip r:embed="rId4"/>
          <a:stretch>
            <a:fillRect/>
          </a:stretch>
        </p:blipFill>
        <p:spPr>
          <a:xfrm>
            <a:off x="2286000" y="7213292"/>
            <a:ext cx="13716000" cy="2992167"/>
          </a:xfrm>
          <a:prstGeom prst="rect">
            <a:avLst/>
          </a:prstGeom>
        </p:spPr>
      </p:pic>
      <p:pic>
        <p:nvPicPr>
          <p:cNvPr id="1026" name="Picture 2" descr="https://www.strongertogetherni.org/wp-content/uploads/2013/11/NIHE-logo-portrait-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75728" y="86979"/>
            <a:ext cx="1689870" cy="67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0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33CCCC"/>
                </a:solidFill>
              </a:rPr>
              <a:t>Hidden Homelessness</a:t>
            </a:r>
          </a:p>
        </p:txBody>
      </p:sp>
      <p:sp>
        <p:nvSpPr>
          <p:cNvPr id="3" name="Content Placeholder 2"/>
          <p:cNvSpPr>
            <a:spLocks noGrp="1"/>
          </p:cNvSpPr>
          <p:nvPr>
            <p:ph sz="half" idx="1"/>
          </p:nvPr>
        </p:nvSpPr>
        <p:spPr>
          <a:xfrm>
            <a:off x="3268065" y="2211552"/>
            <a:ext cx="8013309" cy="6527007"/>
          </a:xfrm>
        </p:spPr>
        <p:txBody>
          <a:bodyPr>
            <a:normAutofit lnSpcReduction="10000"/>
          </a:bodyPr>
          <a:lstStyle/>
          <a:p>
            <a:r>
              <a:rPr lang="en-GB" sz="3600" dirty="0">
                <a:latin typeface="Aptos" panose="020B0004020202020204" pitchFamily="34" charset="0"/>
                <a:ea typeface="Aptos" panose="020B0004020202020204" pitchFamily="34" charset="0"/>
                <a:cs typeface="Aptos" panose="020B0004020202020204" pitchFamily="34" charset="0"/>
              </a:rPr>
              <a:t>Homelessness Strategy notes that it is necessary to ensure that </a:t>
            </a:r>
            <a:r>
              <a:rPr lang="en-GB" sz="3600" b="1" dirty="0">
                <a:solidFill>
                  <a:srgbClr val="33CCCC"/>
                </a:solidFill>
                <a:latin typeface="Aptos" panose="020B0004020202020204" pitchFamily="34" charset="0"/>
                <a:ea typeface="Aptos" panose="020B0004020202020204" pitchFamily="34" charset="0"/>
                <a:cs typeface="Aptos" panose="020B0004020202020204" pitchFamily="34" charset="0"/>
              </a:rPr>
              <a:t>‘hidden households’ </a:t>
            </a:r>
            <a:r>
              <a:rPr lang="en-GB" sz="3600" dirty="0">
                <a:latin typeface="Aptos" panose="020B0004020202020204" pitchFamily="34" charset="0"/>
                <a:ea typeface="Aptos" panose="020B0004020202020204" pitchFamily="34" charset="0"/>
                <a:cs typeface="Aptos" panose="020B0004020202020204" pitchFamily="34" charset="0"/>
              </a:rPr>
              <a:t>are </a:t>
            </a:r>
            <a:r>
              <a:rPr lang="en-GB" sz="3600" b="1" dirty="0">
                <a:solidFill>
                  <a:srgbClr val="33CCCC"/>
                </a:solidFill>
                <a:latin typeface="Aptos" panose="020B0004020202020204" pitchFamily="34" charset="0"/>
                <a:ea typeface="Aptos" panose="020B0004020202020204" pitchFamily="34" charset="0"/>
                <a:cs typeface="Aptos" panose="020B0004020202020204" pitchFamily="34" charset="0"/>
              </a:rPr>
              <a:t>provided with the means to access the housing and support services </a:t>
            </a:r>
            <a:r>
              <a:rPr lang="en-GB" sz="3600" dirty="0">
                <a:latin typeface="Aptos" panose="020B0004020202020204" pitchFamily="34" charset="0"/>
                <a:ea typeface="Aptos" panose="020B0004020202020204" pitchFamily="34" charset="0"/>
                <a:cs typeface="Aptos" panose="020B0004020202020204" pitchFamily="34" charset="0"/>
              </a:rPr>
              <a:t>they may require  </a:t>
            </a:r>
          </a:p>
          <a:p>
            <a:r>
              <a:rPr lang="en-GB" sz="3600" dirty="0">
                <a:latin typeface="Aptos" panose="020B0004020202020204" pitchFamily="34" charset="0"/>
                <a:ea typeface="Aptos" panose="020B0004020202020204" pitchFamily="34" charset="0"/>
                <a:cs typeface="Aptos" panose="020B0004020202020204" pitchFamily="34" charset="0"/>
              </a:rPr>
              <a:t>Through the Strategy we seek to ensure that </a:t>
            </a:r>
            <a:r>
              <a:rPr lang="en-GB" sz="3600" b="1" dirty="0">
                <a:solidFill>
                  <a:srgbClr val="33CCCC"/>
                </a:solidFill>
                <a:latin typeface="Aptos" panose="020B0004020202020204" pitchFamily="34" charset="0"/>
                <a:ea typeface="Aptos" panose="020B0004020202020204" pitchFamily="34" charset="0"/>
                <a:cs typeface="Aptos" panose="020B0004020202020204" pitchFamily="34" charset="0"/>
              </a:rPr>
              <a:t>relevant actions </a:t>
            </a:r>
            <a:r>
              <a:rPr lang="en-GB" sz="3600" dirty="0">
                <a:latin typeface="Aptos" panose="020B0004020202020204" pitchFamily="34" charset="0"/>
                <a:ea typeface="Aptos" panose="020B0004020202020204" pitchFamily="34" charset="0"/>
                <a:cs typeface="Aptos" panose="020B0004020202020204" pitchFamily="34" charset="0"/>
              </a:rPr>
              <a:t>are developed around </a:t>
            </a:r>
            <a:r>
              <a:rPr lang="en-GB" sz="3600" b="1" dirty="0">
                <a:solidFill>
                  <a:srgbClr val="33CCCC"/>
                </a:solidFill>
                <a:latin typeface="Aptos" panose="020B0004020202020204" pitchFamily="34" charset="0"/>
                <a:ea typeface="Aptos" panose="020B0004020202020204" pitchFamily="34" charset="0"/>
                <a:cs typeface="Aptos" panose="020B0004020202020204" pitchFamily="34" charset="0"/>
              </a:rPr>
              <a:t>increasing awareness</a:t>
            </a:r>
            <a:r>
              <a:rPr lang="en-GB" sz="3600" dirty="0">
                <a:latin typeface="Aptos" panose="020B0004020202020204" pitchFamily="34" charset="0"/>
                <a:ea typeface="Aptos" panose="020B0004020202020204" pitchFamily="34" charset="0"/>
                <a:cs typeface="Aptos" panose="020B0004020202020204" pitchFamily="34" charset="0"/>
              </a:rPr>
              <a:t> alongside the </a:t>
            </a:r>
            <a:r>
              <a:rPr lang="en-GB" sz="3600" b="1" dirty="0">
                <a:solidFill>
                  <a:srgbClr val="33CCCC"/>
                </a:solidFill>
                <a:latin typeface="Aptos" panose="020B0004020202020204" pitchFamily="34" charset="0"/>
                <a:ea typeface="Aptos" panose="020B0004020202020204" pitchFamily="34" charset="0"/>
                <a:cs typeface="Aptos" panose="020B0004020202020204" pitchFamily="34" charset="0"/>
              </a:rPr>
              <a:t>development of protocols with partners </a:t>
            </a:r>
            <a:r>
              <a:rPr lang="en-GB" sz="3600" dirty="0">
                <a:latin typeface="Aptos" panose="020B0004020202020204" pitchFamily="34" charset="0"/>
                <a:ea typeface="Aptos" panose="020B0004020202020204" pitchFamily="34" charset="0"/>
                <a:cs typeface="Aptos" panose="020B0004020202020204" pitchFamily="34" charset="0"/>
              </a:rPr>
              <a:t>to engage with those who are considered as hidden homeless  </a:t>
            </a:r>
          </a:p>
          <a:p>
            <a:endParaRPr lang="en-US" dirty="0"/>
          </a:p>
        </p:txBody>
      </p:sp>
      <p:pic>
        <p:nvPicPr>
          <p:cNvPr id="5" name="Picture 4"/>
          <p:cNvPicPr>
            <a:picLocks noChangeAspect="1"/>
          </p:cNvPicPr>
          <p:nvPr/>
        </p:nvPicPr>
        <p:blipFill>
          <a:blip r:embed="rId3"/>
          <a:stretch>
            <a:fillRect/>
          </a:stretch>
        </p:blipFill>
        <p:spPr>
          <a:xfrm>
            <a:off x="2286000" y="8738559"/>
            <a:ext cx="13648173" cy="1458579"/>
          </a:xfrm>
          <a:prstGeom prst="rect">
            <a:avLst/>
          </a:prstGeom>
        </p:spPr>
      </p:pic>
      <p:pic>
        <p:nvPicPr>
          <p:cNvPr id="6" name="Content Placeholder 5">
            <a:extLst>
              <a:ext uri="{FF2B5EF4-FFF2-40B4-BE49-F238E27FC236}">
                <a16:creationId xmlns:a16="http://schemas.microsoft.com/office/drawing/2014/main" id="{DBA42951-4230-1617-F6D9-4DFEF864A006}"/>
              </a:ext>
            </a:extLst>
          </p:cNvPr>
          <p:cNvPicPr>
            <a:picLocks noGrp="1" noChangeAspect="1"/>
          </p:cNvPicPr>
          <p:nvPr>
            <p:ph sz="half" idx="2"/>
          </p:nvPr>
        </p:nvPicPr>
        <p:blipFill>
          <a:blip r:embed="rId4"/>
          <a:stretch>
            <a:fillRect/>
          </a:stretch>
        </p:blipFill>
        <p:spPr>
          <a:xfrm>
            <a:off x="11281375" y="2211553"/>
            <a:ext cx="4368167" cy="6119813"/>
          </a:xfrm>
          <a:prstGeom prst="rect">
            <a:avLst/>
          </a:prstGeom>
        </p:spPr>
      </p:pic>
    </p:spTree>
    <p:extLst>
      <p:ext uri="{BB962C8B-B14F-4D97-AF65-F5344CB8AC3E}">
        <p14:creationId xmlns:p14="http://schemas.microsoft.com/office/powerpoint/2010/main" val="3144152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art 1" descr="A graph of different colored lines&#10;&#10;Description automatically generated">
            <a:extLst>
              <a:ext uri="{FF2B5EF4-FFF2-40B4-BE49-F238E27FC236}">
                <a16:creationId xmlns:a16="http://schemas.microsoft.com/office/drawing/2014/main" id="{ABD9621F-6DC9-92D0-E61E-BC8A9265AD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1664494"/>
            <a:ext cx="13173075" cy="6958013"/>
          </a:xfrm>
          <a:prstGeom prst="rect">
            <a:avLst/>
          </a:prstGeom>
          <a:noFill/>
          <a:ln>
            <a:noFill/>
          </a:ln>
        </p:spPr>
      </p:pic>
    </p:spTree>
    <p:extLst>
      <p:ext uri="{BB962C8B-B14F-4D97-AF65-F5344CB8AC3E}">
        <p14:creationId xmlns:p14="http://schemas.microsoft.com/office/powerpoint/2010/main" val="26115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rot="-5400000">
            <a:off x="9448199" y="1447199"/>
            <a:ext cx="10287000" cy="7392602"/>
          </a:xfrm>
          <a:custGeom>
            <a:avLst/>
            <a:gdLst/>
            <a:ahLst/>
            <a:cxnLst/>
            <a:rect l="l" t="t" r="r" b="b"/>
            <a:pathLst>
              <a:path w="10287000" h="7392602">
                <a:moveTo>
                  <a:pt x="0" y="0"/>
                </a:moveTo>
                <a:lnTo>
                  <a:pt x="10287000" y="0"/>
                </a:lnTo>
                <a:lnTo>
                  <a:pt x="10287000" y="7392602"/>
                </a:lnTo>
                <a:lnTo>
                  <a:pt x="0" y="7392602"/>
                </a:lnTo>
                <a:lnTo>
                  <a:pt x="0" y="0"/>
                </a:lnTo>
                <a:close/>
              </a:path>
            </a:pathLst>
          </a:custGeom>
          <a:blipFill>
            <a:blip r:embed="rId2"/>
            <a:stretch>
              <a:fillRect l="-27136" r="-43014" b="-13945"/>
            </a:stretch>
          </a:blipFill>
        </p:spPr>
        <p:txBody>
          <a:bodyPr/>
          <a:lstStyle/>
          <a:p>
            <a:endParaRPr lang="en-GB"/>
          </a:p>
        </p:txBody>
      </p:sp>
      <p:sp>
        <p:nvSpPr>
          <p:cNvPr id="3" name="Freeform 3"/>
          <p:cNvSpPr/>
          <p:nvPr/>
        </p:nvSpPr>
        <p:spPr>
          <a:xfrm>
            <a:off x="0" y="8296505"/>
            <a:ext cx="6140371" cy="1990495"/>
          </a:xfrm>
          <a:custGeom>
            <a:avLst/>
            <a:gdLst/>
            <a:ahLst/>
            <a:cxnLst/>
            <a:rect l="l" t="t" r="r" b="b"/>
            <a:pathLst>
              <a:path w="6140371" h="1990495">
                <a:moveTo>
                  <a:pt x="0" y="0"/>
                </a:moveTo>
                <a:lnTo>
                  <a:pt x="6140371" y="0"/>
                </a:lnTo>
                <a:lnTo>
                  <a:pt x="6140371" y="1990495"/>
                </a:lnTo>
                <a:lnTo>
                  <a:pt x="0" y="1990495"/>
                </a:lnTo>
                <a:lnTo>
                  <a:pt x="0" y="0"/>
                </a:lnTo>
                <a:close/>
              </a:path>
            </a:pathLst>
          </a:custGeom>
          <a:blipFill>
            <a:blip r:embed="rId3"/>
            <a:stretch>
              <a:fillRect l="-73980" t="-2029" b="-434674"/>
            </a:stretch>
          </a:blipFill>
        </p:spPr>
        <p:txBody>
          <a:bodyPr/>
          <a:lstStyle/>
          <a:p>
            <a:endParaRPr lang="en-GB"/>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774" y="86980"/>
            <a:ext cx="11830050" cy="1988345"/>
          </a:xfrm>
        </p:spPr>
        <p:txBody>
          <a:bodyPr/>
          <a:lstStyle/>
          <a:p>
            <a:r>
              <a:rPr lang="en-GB" b="1" dirty="0">
                <a:solidFill>
                  <a:srgbClr val="33CCCC"/>
                </a:solidFill>
              </a:rPr>
              <a:t>Presenters for reasons linked to affordability</a:t>
            </a:r>
            <a:endParaRPr lang="en-GB" dirty="0"/>
          </a:p>
        </p:txBody>
      </p:sp>
      <p:pic>
        <p:nvPicPr>
          <p:cNvPr id="4" name="Picture 3"/>
          <p:cNvPicPr>
            <a:picLocks noChangeAspect="1"/>
          </p:cNvPicPr>
          <p:nvPr/>
        </p:nvPicPr>
        <p:blipFill>
          <a:blip r:embed="rId3"/>
          <a:stretch>
            <a:fillRect/>
          </a:stretch>
        </p:blipFill>
        <p:spPr>
          <a:xfrm>
            <a:off x="2218173" y="8738559"/>
            <a:ext cx="13716000" cy="1458579"/>
          </a:xfrm>
          <a:prstGeom prst="rect">
            <a:avLst/>
          </a:prstGeom>
        </p:spPr>
      </p:pic>
      <p:graphicFrame>
        <p:nvGraphicFramePr>
          <p:cNvPr id="8" name="Table 7"/>
          <p:cNvGraphicFramePr>
            <a:graphicFrameLocks noGrp="1"/>
          </p:cNvGraphicFramePr>
          <p:nvPr/>
        </p:nvGraphicFramePr>
        <p:xfrm>
          <a:off x="2599172" y="2637072"/>
          <a:ext cx="12954003" cy="3816858"/>
        </p:xfrm>
        <a:graphic>
          <a:graphicData uri="http://schemas.openxmlformats.org/drawingml/2006/table">
            <a:tbl>
              <a:tblPr firstRow="1" firstCol="1" bandRow="1">
                <a:tableStyleId>{21E4AEA4-8DFA-4A89-87EB-49C32662AFE0}</a:tableStyleId>
              </a:tblPr>
              <a:tblGrid>
                <a:gridCol w="6363513">
                  <a:extLst>
                    <a:ext uri="{9D8B030D-6E8A-4147-A177-3AD203B41FA5}">
                      <a16:colId xmlns:a16="http://schemas.microsoft.com/office/drawing/2014/main" val="3865203250"/>
                    </a:ext>
                  </a:extLst>
                </a:gridCol>
                <a:gridCol w="1923812">
                  <a:extLst>
                    <a:ext uri="{9D8B030D-6E8A-4147-A177-3AD203B41FA5}">
                      <a16:colId xmlns:a16="http://schemas.microsoft.com/office/drawing/2014/main" val="3223237411"/>
                    </a:ext>
                  </a:extLst>
                </a:gridCol>
                <a:gridCol w="1923812">
                  <a:extLst>
                    <a:ext uri="{9D8B030D-6E8A-4147-A177-3AD203B41FA5}">
                      <a16:colId xmlns:a16="http://schemas.microsoft.com/office/drawing/2014/main" val="259459916"/>
                    </a:ext>
                  </a:extLst>
                </a:gridCol>
                <a:gridCol w="2742866">
                  <a:extLst>
                    <a:ext uri="{9D8B030D-6E8A-4147-A177-3AD203B41FA5}">
                      <a16:colId xmlns:a16="http://schemas.microsoft.com/office/drawing/2014/main" val="1992655797"/>
                    </a:ext>
                  </a:extLst>
                </a:gridCol>
              </a:tblGrid>
              <a:tr h="494919">
                <a:tc>
                  <a:txBody>
                    <a:bodyPr/>
                    <a:lstStyle/>
                    <a:p>
                      <a:pPr>
                        <a:lnSpc>
                          <a:spcPct val="115000"/>
                        </a:lnSpc>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P</a:t>
                      </a:r>
                      <a:r>
                        <a:rPr lang="en-GB" sz="3000" dirty="0">
                          <a:effectLst/>
                          <a:latin typeface="Calibri" panose="020F0502020204030204" pitchFamily="34" charset="0"/>
                          <a:ea typeface="Calibri" panose="020F0502020204030204" pitchFamily="34" charset="0"/>
                          <a:cs typeface="Times New Roman" panose="02020603050405020304" pitchFamily="18" charset="0"/>
                        </a:rPr>
                        <a:t>presentation Reason</a:t>
                      </a:r>
                    </a:p>
                  </a:txBody>
                  <a:tcPr marL="102870" marR="102870" marT="0" marB="0"/>
                </a:tc>
                <a:tc>
                  <a:txBody>
                    <a:bodyPr/>
                    <a:lstStyle/>
                    <a:p>
                      <a:pPr algn="ctr">
                        <a:lnSpc>
                          <a:spcPct val="115000"/>
                        </a:lnSpc>
                        <a:spcAft>
                          <a:spcPts val="0"/>
                        </a:spcAft>
                      </a:pPr>
                      <a:r>
                        <a:rPr lang="en-GB" sz="3000" dirty="0">
                          <a:effectLst/>
                        </a:rPr>
                        <a:t>2022/23</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115000"/>
                        </a:lnSpc>
                        <a:spcAft>
                          <a:spcPts val="0"/>
                        </a:spcAft>
                      </a:pPr>
                      <a:r>
                        <a:rPr lang="en-GB" sz="3000" dirty="0">
                          <a:effectLst/>
                        </a:rPr>
                        <a:t>2023/24</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115000"/>
                        </a:lnSpc>
                        <a:spcAft>
                          <a:spcPts val="0"/>
                        </a:spcAft>
                      </a:pPr>
                      <a:r>
                        <a:rPr lang="en-GB" sz="3000" dirty="0">
                          <a:effectLst/>
                        </a:rPr>
                        <a:t>% Difference</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385524330"/>
                  </a:ext>
                </a:extLst>
              </a:tr>
              <a:tr h="494919">
                <a:tc>
                  <a:txBody>
                    <a:bodyPr/>
                    <a:lstStyle/>
                    <a:p>
                      <a:pPr>
                        <a:lnSpc>
                          <a:spcPct val="115000"/>
                        </a:lnSpc>
                        <a:spcAft>
                          <a:spcPts val="0"/>
                        </a:spcAft>
                      </a:pPr>
                      <a:r>
                        <a:rPr lang="en-GB" sz="2700" b="1" kern="1200" dirty="0">
                          <a:solidFill>
                            <a:schemeClr val="lt1"/>
                          </a:solidFill>
                          <a:effectLst/>
                          <a:latin typeface="+mn-lt"/>
                          <a:ea typeface="+mn-ea"/>
                          <a:cs typeface="+mn-cs"/>
                        </a:rPr>
                        <a:t>ANR: Financial Hardship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240</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478</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rgbClr val="FF0000"/>
                          </a:solidFill>
                          <a:effectLst/>
                          <a:latin typeface="+mn-lt"/>
                          <a:ea typeface="+mn-ea"/>
                          <a:cs typeface="+mn-cs"/>
                        </a:rPr>
                        <a:t>+99.2%</a:t>
                      </a:r>
                    </a:p>
                  </a:txBody>
                  <a:tcPr marL="102870" marR="102870" marT="0" marB="0" anchor="ctr"/>
                </a:tc>
                <a:extLst>
                  <a:ext uri="{0D108BD9-81ED-4DB2-BD59-A6C34878D82A}">
                    <a16:rowId xmlns:a16="http://schemas.microsoft.com/office/drawing/2014/main" val="224485173"/>
                  </a:ext>
                </a:extLst>
              </a:tr>
              <a:tr h="918591">
                <a:tc>
                  <a:txBody>
                    <a:bodyPr/>
                    <a:lstStyle/>
                    <a:p>
                      <a:pPr>
                        <a:lnSpc>
                          <a:spcPct val="115000"/>
                        </a:lnSpc>
                        <a:spcAft>
                          <a:spcPts val="0"/>
                        </a:spcAft>
                      </a:pPr>
                      <a:r>
                        <a:rPr lang="en-GB" sz="2700" b="1" kern="1200" dirty="0">
                          <a:solidFill>
                            <a:schemeClr val="lt1"/>
                          </a:solidFill>
                          <a:effectLst/>
                          <a:latin typeface="+mn-lt"/>
                          <a:ea typeface="+mn-ea"/>
                          <a:cs typeface="+mn-cs"/>
                        </a:rPr>
                        <a:t>Loss of Private Rented Accommodation (LOPRA): Property Sale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1593</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1434</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rgbClr val="00B050"/>
                          </a:solidFill>
                          <a:effectLst/>
                          <a:latin typeface="+mn-lt"/>
                          <a:ea typeface="+mn-ea"/>
                          <a:cs typeface="+mn-cs"/>
                        </a:rPr>
                        <a:t>-10%</a:t>
                      </a:r>
                    </a:p>
                  </a:txBody>
                  <a:tcPr marL="102870" marR="102870" marT="0" marB="0" anchor="ctr"/>
                </a:tc>
                <a:extLst>
                  <a:ext uri="{0D108BD9-81ED-4DB2-BD59-A6C34878D82A}">
                    <a16:rowId xmlns:a16="http://schemas.microsoft.com/office/drawing/2014/main" val="3976180188"/>
                  </a:ext>
                </a:extLst>
              </a:tr>
              <a:tr h="918591">
                <a:tc>
                  <a:txBody>
                    <a:bodyPr/>
                    <a:lstStyle/>
                    <a:p>
                      <a:pPr>
                        <a:lnSpc>
                          <a:spcPct val="115000"/>
                        </a:lnSpc>
                        <a:spcAft>
                          <a:spcPts val="0"/>
                        </a:spcAft>
                      </a:pPr>
                      <a:r>
                        <a:rPr lang="en-GB" sz="2700" b="1" kern="1200" dirty="0">
                          <a:solidFill>
                            <a:schemeClr val="lt1"/>
                          </a:solidFill>
                          <a:effectLst/>
                          <a:latin typeface="+mn-lt"/>
                          <a:ea typeface="+mn-ea"/>
                          <a:cs typeface="+mn-cs"/>
                        </a:rPr>
                        <a:t>Loss of Private Rented Accommodation (LOPRA): Affordability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latinLnBrk="0" hangingPunct="1">
                        <a:lnSpc>
                          <a:spcPct val="115000"/>
                        </a:lnSpc>
                        <a:spcAft>
                          <a:spcPts val="0"/>
                        </a:spcAft>
                      </a:pPr>
                      <a:r>
                        <a:rPr lang="en-GB" sz="3000" kern="1200">
                          <a:solidFill>
                            <a:schemeClr val="dk1"/>
                          </a:solidFill>
                          <a:effectLst/>
                          <a:latin typeface="+mn-lt"/>
                          <a:ea typeface="+mn-ea"/>
                          <a:cs typeface="+mn-cs"/>
                        </a:rPr>
                        <a:t>218</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238</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rgbClr val="FF0000"/>
                          </a:solidFill>
                          <a:effectLst/>
                          <a:latin typeface="+mn-lt"/>
                          <a:ea typeface="+mn-ea"/>
                          <a:cs typeface="+mn-cs"/>
                        </a:rPr>
                        <a:t>+9.2%</a:t>
                      </a:r>
                    </a:p>
                  </a:txBody>
                  <a:tcPr marL="102870" marR="102870" marT="0" marB="0" anchor="ctr"/>
                </a:tc>
                <a:extLst>
                  <a:ext uri="{0D108BD9-81ED-4DB2-BD59-A6C34878D82A}">
                    <a16:rowId xmlns:a16="http://schemas.microsoft.com/office/drawing/2014/main" val="729081331"/>
                  </a:ext>
                </a:extLst>
              </a:tr>
              <a:tr h="494919">
                <a:tc>
                  <a:txBody>
                    <a:bodyPr/>
                    <a:lstStyle/>
                    <a:p>
                      <a:pPr>
                        <a:lnSpc>
                          <a:spcPct val="115000"/>
                        </a:lnSpc>
                        <a:spcAft>
                          <a:spcPts val="0"/>
                        </a:spcAft>
                      </a:pPr>
                      <a:r>
                        <a:rPr lang="en-GB" sz="2700" b="1" kern="1200" dirty="0">
                          <a:solidFill>
                            <a:schemeClr val="lt1"/>
                          </a:solidFill>
                          <a:effectLst/>
                          <a:latin typeface="+mn-lt"/>
                          <a:ea typeface="+mn-ea"/>
                          <a:cs typeface="+mn-cs"/>
                        </a:rPr>
                        <a:t>Mortgage Arrears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56</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chemeClr val="dk1"/>
                          </a:solidFill>
                          <a:effectLst/>
                          <a:latin typeface="+mn-lt"/>
                          <a:ea typeface="+mn-ea"/>
                          <a:cs typeface="+mn-cs"/>
                        </a:rPr>
                        <a:t>77</a:t>
                      </a:r>
                    </a:p>
                  </a:txBody>
                  <a:tcPr marL="102870" marR="102870" marT="0" marB="0" anchor="ctr"/>
                </a:tc>
                <a:tc>
                  <a:txBody>
                    <a:bodyPr/>
                    <a:lstStyle/>
                    <a:p>
                      <a:pPr marL="0" algn="ctr" defTabSz="914400" rtl="0" eaLnBrk="1" latinLnBrk="0" hangingPunct="1">
                        <a:lnSpc>
                          <a:spcPct val="115000"/>
                        </a:lnSpc>
                        <a:spcAft>
                          <a:spcPts val="0"/>
                        </a:spcAft>
                      </a:pPr>
                      <a:r>
                        <a:rPr lang="en-GB" sz="3000" kern="1200" dirty="0">
                          <a:solidFill>
                            <a:srgbClr val="FF0000"/>
                          </a:solidFill>
                          <a:effectLst/>
                          <a:latin typeface="+mn-lt"/>
                          <a:ea typeface="+mn-ea"/>
                          <a:cs typeface="+mn-cs"/>
                        </a:rPr>
                        <a:t>+37.5%</a:t>
                      </a:r>
                    </a:p>
                  </a:txBody>
                  <a:tcPr marL="102870" marR="102870" marT="0" marB="0" anchor="ctr"/>
                </a:tc>
                <a:extLst>
                  <a:ext uri="{0D108BD9-81ED-4DB2-BD59-A6C34878D82A}">
                    <a16:rowId xmlns:a16="http://schemas.microsoft.com/office/drawing/2014/main" val="3022557728"/>
                  </a:ext>
                </a:extLst>
              </a:tr>
              <a:tr h="494919">
                <a:tc>
                  <a:txBody>
                    <a:bodyPr/>
                    <a:lstStyle/>
                    <a:p>
                      <a:pPr>
                        <a:lnSpc>
                          <a:spcPct val="115000"/>
                        </a:lnSpc>
                        <a:spcAft>
                          <a:spcPts val="0"/>
                        </a:spcAft>
                      </a:pPr>
                      <a:r>
                        <a:rPr lang="en-GB" sz="3000" dirty="0">
                          <a:effectLst/>
                        </a:rPr>
                        <a:t>Total</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2107</a:t>
                      </a:r>
                    </a:p>
                  </a:txBody>
                  <a:tcPr marL="14288" marR="14288" marT="14288" marB="0" anchor="ctr"/>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2227</a:t>
                      </a:r>
                    </a:p>
                  </a:txBody>
                  <a:tcPr marL="14288" marR="14288" marT="14288" marB="0" anchor="ctr"/>
                </a:tc>
                <a:tc>
                  <a:txBody>
                    <a:bodyPr/>
                    <a:lstStyle/>
                    <a:p>
                      <a:pPr marL="0" algn="ctr" defTabSz="914400" rtl="0" eaLnBrk="1" latinLnBrk="0" hangingPunct="1">
                        <a:lnSpc>
                          <a:spcPct val="115000"/>
                        </a:lnSpc>
                        <a:spcAft>
                          <a:spcPts val="0"/>
                        </a:spcAft>
                      </a:pPr>
                      <a:r>
                        <a:rPr lang="en-GB" sz="3000" kern="1200" dirty="0">
                          <a:solidFill>
                            <a:srgbClr val="FF0000"/>
                          </a:solidFill>
                          <a:effectLst/>
                          <a:latin typeface="+mn-lt"/>
                          <a:ea typeface="+mn-ea"/>
                          <a:cs typeface="+mn-cs"/>
                        </a:rPr>
                        <a:t>+5.7%</a:t>
                      </a:r>
                    </a:p>
                  </a:txBody>
                  <a:tcPr marL="102870" marR="102870" marT="0" marB="0" anchor="ctr"/>
                </a:tc>
                <a:extLst>
                  <a:ext uri="{0D108BD9-81ED-4DB2-BD59-A6C34878D82A}">
                    <a16:rowId xmlns:a16="http://schemas.microsoft.com/office/drawing/2014/main" val="3364758142"/>
                  </a:ext>
                </a:extLst>
              </a:tr>
            </a:tbl>
          </a:graphicData>
        </a:graphic>
      </p:graphicFrame>
    </p:spTree>
    <p:extLst>
      <p:ext uri="{BB962C8B-B14F-4D97-AF65-F5344CB8AC3E}">
        <p14:creationId xmlns:p14="http://schemas.microsoft.com/office/powerpoint/2010/main" val="3798270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774" y="86980"/>
            <a:ext cx="11830050" cy="1988345"/>
          </a:xfrm>
        </p:spPr>
        <p:txBody>
          <a:bodyPr/>
          <a:lstStyle/>
          <a:p>
            <a:r>
              <a:rPr lang="en-GB" b="1" dirty="0">
                <a:solidFill>
                  <a:srgbClr val="33CCCC"/>
                </a:solidFill>
              </a:rPr>
              <a:t>Acceptances for reasons linked to affordability</a:t>
            </a:r>
            <a:endParaRPr lang="en-GB" dirty="0"/>
          </a:p>
        </p:txBody>
      </p:sp>
      <p:pic>
        <p:nvPicPr>
          <p:cNvPr id="4" name="Picture 3"/>
          <p:cNvPicPr>
            <a:picLocks noChangeAspect="1"/>
          </p:cNvPicPr>
          <p:nvPr/>
        </p:nvPicPr>
        <p:blipFill>
          <a:blip r:embed="rId3"/>
          <a:stretch>
            <a:fillRect/>
          </a:stretch>
        </p:blipFill>
        <p:spPr>
          <a:xfrm>
            <a:off x="2218173" y="8738559"/>
            <a:ext cx="13716000" cy="1458579"/>
          </a:xfrm>
          <a:prstGeom prst="rect">
            <a:avLst/>
          </a:prstGeom>
        </p:spPr>
      </p:pic>
      <p:graphicFrame>
        <p:nvGraphicFramePr>
          <p:cNvPr id="8" name="Table 7"/>
          <p:cNvGraphicFramePr>
            <a:graphicFrameLocks noGrp="1"/>
          </p:cNvGraphicFramePr>
          <p:nvPr/>
        </p:nvGraphicFramePr>
        <p:xfrm>
          <a:off x="2599172" y="2637072"/>
          <a:ext cx="12954003" cy="3717798"/>
        </p:xfrm>
        <a:graphic>
          <a:graphicData uri="http://schemas.openxmlformats.org/drawingml/2006/table">
            <a:tbl>
              <a:tblPr firstRow="1" firstCol="1" bandRow="1">
                <a:tableStyleId>{21E4AEA4-8DFA-4A89-87EB-49C32662AFE0}</a:tableStyleId>
              </a:tblPr>
              <a:tblGrid>
                <a:gridCol w="6363513">
                  <a:extLst>
                    <a:ext uri="{9D8B030D-6E8A-4147-A177-3AD203B41FA5}">
                      <a16:colId xmlns:a16="http://schemas.microsoft.com/office/drawing/2014/main" val="3865203250"/>
                    </a:ext>
                  </a:extLst>
                </a:gridCol>
                <a:gridCol w="1923812">
                  <a:extLst>
                    <a:ext uri="{9D8B030D-6E8A-4147-A177-3AD203B41FA5}">
                      <a16:colId xmlns:a16="http://schemas.microsoft.com/office/drawing/2014/main" val="3223237411"/>
                    </a:ext>
                  </a:extLst>
                </a:gridCol>
                <a:gridCol w="1923812">
                  <a:extLst>
                    <a:ext uri="{9D8B030D-6E8A-4147-A177-3AD203B41FA5}">
                      <a16:colId xmlns:a16="http://schemas.microsoft.com/office/drawing/2014/main" val="259459916"/>
                    </a:ext>
                  </a:extLst>
                </a:gridCol>
                <a:gridCol w="2742866">
                  <a:extLst>
                    <a:ext uri="{9D8B030D-6E8A-4147-A177-3AD203B41FA5}">
                      <a16:colId xmlns:a16="http://schemas.microsoft.com/office/drawing/2014/main" val="1992655797"/>
                    </a:ext>
                  </a:extLst>
                </a:gridCol>
              </a:tblGrid>
              <a:tr h="494919">
                <a:tc>
                  <a:txBody>
                    <a:bodyPr/>
                    <a:lstStyle/>
                    <a:p>
                      <a:pPr>
                        <a:lnSpc>
                          <a:spcPct val="115000"/>
                        </a:lnSpc>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P</a:t>
                      </a:r>
                      <a:r>
                        <a:rPr lang="en-GB" sz="3000" dirty="0">
                          <a:effectLst/>
                          <a:latin typeface="Calibri" panose="020F0502020204030204" pitchFamily="34" charset="0"/>
                          <a:ea typeface="Calibri" panose="020F0502020204030204" pitchFamily="34" charset="0"/>
                          <a:cs typeface="Times New Roman" panose="02020603050405020304" pitchFamily="18" charset="0"/>
                        </a:rPr>
                        <a:t>presentation Reason</a:t>
                      </a:r>
                    </a:p>
                  </a:txBody>
                  <a:tcPr marL="102870" marR="102870" marT="0" marB="0"/>
                </a:tc>
                <a:tc>
                  <a:txBody>
                    <a:bodyPr/>
                    <a:lstStyle/>
                    <a:p>
                      <a:pPr algn="ctr">
                        <a:lnSpc>
                          <a:spcPct val="115000"/>
                        </a:lnSpc>
                        <a:spcAft>
                          <a:spcPts val="0"/>
                        </a:spcAft>
                      </a:pPr>
                      <a:r>
                        <a:rPr lang="en-GB" sz="3000" dirty="0">
                          <a:effectLst/>
                        </a:rPr>
                        <a:t>2022/23</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115000"/>
                        </a:lnSpc>
                        <a:spcAft>
                          <a:spcPts val="0"/>
                        </a:spcAft>
                      </a:pPr>
                      <a:r>
                        <a:rPr lang="en-GB" sz="3000" dirty="0">
                          <a:effectLst/>
                        </a:rPr>
                        <a:t>2023/24</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algn="ctr">
                        <a:lnSpc>
                          <a:spcPct val="115000"/>
                        </a:lnSpc>
                        <a:spcAft>
                          <a:spcPts val="0"/>
                        </a:spcAft>
                      </a:pPr>
                      <a:r>
                        <a:rPr lang="en-GB" sz="3000" dirty="0">
                          <a:effectLst/>
                        </a:rPr>
                        <a:t>% Difference</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extLst>
                  <a:ext uri="{0D108BD9-81ED-4DB2-BD59-A6C34878D82A}">
                    <a16:rowId xmlns:a16="http://schemas.microsoft.com/office/drawing/2014/main" val="3385524330"/>
                  </a:ext>
                </a:extLst>
              </a:tr>
              <a:tr h="445389">
                <a:tc>
                  <a:txBody>
                    <a:bodyPr/>
                    <a:lstStyle/>
                    <a:p>
                      <a:pPr>
                        <a:lnSpc>
                          <a:spcPct val="115000"/>
                        </a:lnSpc>
                        <a:spcAft>
                          <a:spcPts val="0"/>
                        </a:spcAft>
                      </a:pPr>
                      <a:r>
                        <a:rPr lang="en-GB" sz="2700" b="1" kern="1200" dirty="0">
                          <a:solidFill>
                            <a:schemeClr val="lt1"/>
                          </a:solidFill>
                          <a:effectLst/>
                          <a:latin typeface="+mn-lt"/>
                          <a:ea typeface="+mn-ea"/>
                          <a:cs typeface="+mn-cs"/>
                        </a:rPr>
                        <a:t>ANR: Financial Hardship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140</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a:solidFill>
                            <a:schemeClr val="dk1"/>
                          </a:solidFill>
                          <a:effectLst/>
                          <a:latin typeface="+mn-lt"/>
                          <a:ea typeface="+mn-ea"/>
                          <a:cs typeface="+mn-cs"/>
                        </a:rPr>
                        <a:t>320</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rgbClr val="FF0000"/>
                          </a:solidFill>
                          <a:effectLst/>
                          <a:latin typeface="+mn-lt"/>
                          <a:ea typeface="+mn-ea"/>
                          <a:cs typeface="+mn-cs"/>
                        </a:rPr>
                        <a:t>+128.6%</a:t>
                      </a:r>
                    </a:p>
                  </a:txBody>
                  <a:tcPr marL="102870" marR="102870" marT="0" marB="0" anchor="ctr"/>
                </a:tc>
                <a:extLst>
                  <a:ext uri="{0D108BD9-81ED-4DB2-BD59-A6C34878D82A}">
                    <a16:rowId xmlns:a16="http://schemas.microsoft.com/office/drawing/2014/main" val="224485173"/>
                  </a:ext>
                </a:extLst>
              </a:tr>
              <a:tr h="918591">
                <a:tc>
                  <a:txBody>
                    <a:bodyPr/>
                    <a:lstStyle/>
                    <a:p>
                      <a:pPr>
                        <a:lnSpc>
                          <a:spcPct val="115000"/>
                        </a:lnSpc>
                        <a:spcAft>
                          <a:spcPts val="0"/>
                        </a:spcAft>
                      </a:pPr>
                      <a:r>
                        <a:rPr lang="en-GB" sz="2700" b="1" kern="1200" dirty="0">
                          <a:solidFill>
                            <a:schemeClr val="lt1"/>
                          </a:solidFill>
                          <a:effectLst/>
                          <a:latin typeface="+mn-lt"/>
                          <a:ea typeface="+mn-ea"/>
                          <a:cs typeface="+mn-cs"/>
                        </a:rPr>
                        <a:t>Loss of Private Rented Accommodation (LOPRA): Property Sale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1153</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1047</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rgbClr val="00B050"/>
                          </a:solidFill>
                          <a:effectLst/>
                          <a:latin typeface="+mn-lt"/>
                          <a:ea typeface="+mn-ea"/>
                          <a:cs typeface="+mn-cs"/>
                        </a:rPr>
                        <a:t>-9.2%</a:t>
                      </a:r>
                    </a:p>
                  </a:txBody>
                  <a:tcPr marL="102870" marR="102870" marT="0" marB="0" anchor="ctr"/>
                </a:tc>
                <a:extLst>
                  <a:ext uri="{0D108BD9-81ED-4DB2-BD59-A6C34878D82A}">
                    <a16:rowId xmlns:a16="http://schemas.microsoft.com/office/drawing/2014/main" val="3976180188"/>
                  </a:ext>
                </a:extLst>
              </a:tr>
              <a:tr h="918591">
                <a:tc>
                  <a:txBody>
                    <a:bodyPr/>
                    <a:lstStyle/>
                    <a:p>
                      <a:pPr>
                        <a:lnSpc>
                          <a:spcPct val="115000"/>
                        </a:lnSpc>
                        <a:spcAft>
                          <a:spcPts val="0"/>
                        </a:spcAft>
                      </a:pPr>
                      <a:r>
                        <a:rPr lang="en-GB" sz="2700" b="1" kern="1200" dirty="0">
                          <a:solidFill>
                            <a:schemeClr val="lt1"/>
                          </a:solidFill>
                          <a:effectLst/>
                          <a:latin typeface="+mn-lt"/>
                          <a:ea typeface="+mn-ea"/>
                          <a:cs typeface="+mn-cs"/>
                        </a:rPr>
                        <a:t>Loss of Private Rented Accommodation (LOPRA): Affordability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a:solidFill>
                            <a:schemeClr val="dk1"/>
                          </a:solidFill>
                          <a:effectLst/>
                          <a:latin typeface="+mn-lt"/>
                          <a:ea typeface="+mn-ea"/>
                          <a:cs typeface="+mn-cs"/>
                        </a:rPr>
                        <a:t>85</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114</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rgbClr val="FF0000"/>
                          </a:solidFill>
                          <a:effectLst/>
                          <a:latin typeface="+mn-lt"/>
                          <a:ea typeface="+mn-ea"/>
                          <a:cs typeface="+mn-cs"/>
                        </a:rPr>
                        <a:t>+34.1%</a:t>
                      </a:r>
                    </a:p>
                  </a:txBody>
                  <a:tcPr marL="102870" marR="102870" marT="0" marB="0" anchor="ctr"/>
                </a:tc>
                <a:extLst>
                  <a:ext uri="{0D108BD9-81ED-4DB2-BD59-A6C34878D82A}">
                    <a16:rowId xmlns:a16="http://schemas.microsoft.com/office/drawing/2014/main" val="729081331"/>
                  </a:ext>
                </a:extLst>
              </a:tr>
              <a:tr h="445389">
                <a:tc>
                  <a:txBody>
                    <a:bodyPr/>
                    <a:lstStyle/>
                    <a:p>
                      <a:pPr>
                        <a:lnSpc>
                          <a:spcPct val="115000"/>
                        </a:lnSpc>
                        <a:spcAft>
                          <a:spcPts val="0"/>
                        </a:spcAft>
                      </a:pPr>
                      <a:r>
                        <a:rPr lang="en-GB" sz="2700" b="1" kern="1200" dirty="0">
                          <a:solidFill>
                            <a:schemeClr val="lt1"/>
                          </a:solidFill>
                          <a:effectLst/>
                          <a:latin typeface="+mn-lt"/>
                          <a:ea typeface="+mn-ea"/>
                          <a:cs typeface="+mn-cs"/>
                        </a:rPr>
                        <a:t>Mortgage Arrears </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26</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40</a:t>
                      </a:r>
                    </a:p>
                  </a:txBody>
                  <a:tcPr marL="102870" marR="102870" marT="0" marB="0" anchor="ctr"/>
                </a:tc>
                <a:tc>
                  <a:txBody>
                    <a:bodyPr/>
                    <a:lstStyle/>
                    <a:p>
                      <a:pPr marL="0" algn="ctr" defTabSz="914400" rtl="0" eaLnBrk="1" fontAlgn="b" latinLnBrk="0" hangingPunct="1">
                        <a:lnSpc>
                          <a:spcPct val="115000"/>
                        </a:lnSpc>
                        <a:spcAft>
                          <a:spcPts val="0"/>
                        </a:spcAft>
                      </a:pPr>
                      <a:r>
                        <a:rPr lang="en-GB" sz="3000" kern="1200" dirty="0">
                          <a:solidFill>
                            <a:srgbClr val="FF0000"/>
                          </a:solidFill>
                          <a:effectLst/>
                          <a:latin typeface="+mn-lt"/>
                          <a:ea typeface="+mn-ea"/>
                          <a:cs typeface="+mn-cs"/>
                        </a:rPr>
                        <a:t>+53.8%</a:t>
                      </a:r>
                    </a:p>
                  </a:txBody>
                  <a:tcPr marL="102870" marR="102870" marT="0" marB="0" anchor="ctr"/>
                </a:tc>
                <a:extLst>
                  <a:ext uri="{0D108BD9-81ED-4DB2-BD59-A6C34878D82A}">
                    <a16:rowId xmlns:a16="http://schemas.microsoft.com/office/drawing/2014/main" val="3022557728"/>
                  </a:ext>
                </a:extLst>
              </a:tr>
              <a:tr h="494919">
                <a:tc>
                  <a:txBody>
                    <a:bodyPr/>
                    <a:lstStyle/>
                    <a:p>
                      <a:pPr>
                        <a:lnSpc>
                          <a:spcPct val="115000"/>
                        </a:lnSpc>
                        <a:spcAft>
                          <a:spcPts val="0"/>
                        </a:spcAft>
                      </a:pPr>
                      <a:r>
                        <a:rPr lang="en-GB" sz="3000" dirty="0">
                          <a:effectLst/>
                        </a:rPr>
                        <a:t>Total</a:t>
                      </a:r>
                      <a:endParaRPr lang="en-GB"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1404</a:t>
                      </a:r>
                    </a:p>
                  </a:txBody>
                  <a:tcPr marL="14288" marR="14288" marT="14288" marB="0" anchor="ctr"/>
                </a:tc>
                <a:tc>
                  <a:txBody>
                    <a:bodyPr/>
                    <a:lstStyle/>
                    <a:p>
                      <a:pPr marL="0" algn="ctr" defTabSz="914400" rtl="0" eaLnBrk="1" fontAlgn="b" latinLnBrk="0" hangingPunct="1">
                        <a:lnSpc>
                          <a:spcPct val="115000"/>
                        </a:lnSpc>
                        <a:spcAft>
                          <a:spcPts val="0"/>
                        </a:spcAft>
                      </a:pPr>
                      <a:r>
                        <a:rPr lang="en-GB" sz="3000" kern="1200" dirty="0">
                          <a:solidFill>
                            <a:schemeClr val="dk1"/>
                          </a:solidFill>
                          <a:effectLst/>
                          <a:latin typeface="+mn-lt"/>
                          <a:ea typeface="+mn-ea"/>
                          <a:cs typeface="+mn-cs"/>
                        </a:rPr>
                        <a:t>1521</a:t>
                      </a:r>
                    </a:p>
                  </a:txBody>
                  <a:tcPr marL="14288" marR="14288" marT="14288" marB="0" anchor="ctr"/>
                </a:tc>
                <a:tc>
                  <a:txBody>
                    <a:bodyPr/>
                    <a:lstStyle/>
                    <a:p>
                      <a:pPr marL="0" algn="ctr" defTabSz="914400" rtl="0" eaLnBrk="1" fontAlgn="b" latinLnBrk="0" hangingPunct="1">
                        <a:lnSpc>
                          <a:spcPct val="115000"/>
                        </a:lnSpc>
                        <a:spcAft>
                          <a:spcPts val="0"/>
                        </a:spcAft>
                      </a:pPr>
                      <a:r>
                        <a:rPr lang="en-GB" sz="3000" kern="1200" dirty="0">
                          <a:solidFill>
                            <a:srgbClr val="FF0000"/>
                          </a:solidFill>
                          <a:effectLst/>
                          <a:latin typeface="+mn-lt"/>
                          <a:ea typeface="+mn-ea"/>
                          <a:cs typeface="+mn-cs"/>
                        </a:rPr>
                        <a:t>+8.3%</a:t>
                      </a:r>
                    </a:p>
                  </a:txBody>
                  <a:tcPr marL="102870" marR="102870" marT="0" marB="0" anchor="ctr"/>
                </a:tc>
                <a:extLst>
                  <a:ext uri="{0D108BD9-81ED-4DB2-BD59-A6C34878D82A}">
                    <a16:rowId xmlns:a16="http://schemas.microsoft.com/office/drawing/2014/main" val="3364758142"/>
                  </a:ext>
                </a:extLst>
              </a:tr>
            </a:tbl>
          </a:graphicData>
        </a:graphic>
      </p:graphicFrame>
    </p:spTree>
    <p:extLst>
      <p:ext uri="{BB962C8B-B14F-4D97-AF65-F5344CB8AC3E}">
        <p14:creationId xmlns:p14="http://schemas.microsoft.com/office/powerpoint/2010/main" val="1052802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975" y="547691"/>
            <a:ext cx="11830050" cy="1569360"/>
          </a:xfrm>
        </p:spPr>
        <p:txBody>
          <a:bodyPr/>
          <a:lstStyle/>
          <a:p>
            <a:r>
              <a:rPr lang="en-GB" b="1" dirty="0">
                <a:solidFill>
                  <a:srgbClr val="33CCCC"/>
                </a:solidFill>
              </a:rPr>
              <a:t>Strategic Priorities </a:t>
            </a:r>
          </a:p>
        </p:txBody>
      </p:sp>
      <p:sp>
        <p:nvSpPr>
          <p:cNvPr id="3" name="Content Placeholder 2"/>
          <p:cNvSpPr>
            <a:spLocks noGrp="1"/>
          </p:cNvSpPr>
          <p:nvPr>
            <p:ph idx="1"/>
          </p:nvPr>
        </p:nvSpPr>
        <p:spPr>
          <a:xfrm>
            <a:off x="3190613" y="2117049"/>
            <a:ext cx="11830050" cy="6527007"/>
          </a:xfrm>
        </p:spPr>
        <p:txBody>
          <a:bodyPr>
            <a:normAutofit/>
          </a:bodyPr>
          <a:lstStyle/>
          <a:p>
            <a:r>
              <a:rPr lang="en-US" dirty="0" err="1"/>
              <a:t>Maximise</a:t>
            </a:r>
            <a:r>
              <a:rPr lang="en-US" dirty="0"/>
              <a:t> use of ‘own front door’ accommodation</a:t>
            </a:r>
          </a:p>
          <a:p>
            <a:r>
              <a:rPr lang="en-US" dirty="0"/>
              <a:t>Limit the use of hotel and B&amp;B accommodation for families with children – only in exceptional circumstances and short term </a:t>
            </a:r>
          </a:p>
          <a:p>
            <a:r>
              <a:rPr lang="en-US" dirty="0" err="1"/>
              <a:t>Optimise</a:t>
            </a:r>
            <a:r>
              <a:rPr lang="en-US" dirty="0"/>
              <a:t> budget for homelessness services – alignment with HB/UC and Supporting People </a:t>
            </a:r>
          </a:p>
          <a:p>
            <a:r>
              <a:rPr lang="en-US" dirty="0"/>
              <a:t>Identify strategic partnerships locally and nationally </a:t>
            </a:r>
          </a:p>
          <a:p>
            <a:r>
              <a:rPr lang="en-US" dirty="0"/>
              <a:t>Bring forward new accommodation models </a:t>
            </a:r>
          </a:p>
        </p:txBody>
      </p:sp>
      <p:pic>
        <p:nvPicPr>
          <p:cNvPr id="5" name="Picture 4"/>
          <p:cNvPicPr>
            <a:picLocks noChangeAspect="1"/>
          </p:cNvPicPr>
          <p:nvPr/>
        </p:nvPicPr>
        <p:blipFill>
          <a:blip r:embed="rId3"/>
          <a:stretch>
            <a:fillRect/>
          </a:stretch>
        </p:blipFill>
        <p:spPr>
          <a:xfrm>
            <a:off x="2286000" y="8738559"/>
            <a:ext cx="13648173" cy="1458579"/>
          </a:xfrm>
          <a:prstGeom prst="rect">
            <a:avLst/>
          </a:prstGeom>
        </p:spPr>
      </p:pic>
    </p:spTree>
    <p:extLst>
      <p:ext uri="{BB962C8B-B14F-4D97-AF65-F5344CB8AC3E}">
        <p14:creationId xmlns:p14="http://schemas.microsoft.com/office/powerpoint/2010/main" val="2980876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ity with a train track&#10;&#10;Description automatically generated with medium confidence">
            <a:extLst>
              <a:ext uri="{FF2B5EF4-FFF2-40B4-BE49-F238E27FC236}">
                <a16:creationId xmlns:a16="http://schemas.microsoft.com/office/drawing/2014/main" id="{0577B8B4-8F04-A3A8-AF79-B9F810CE8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435" y="5143500"/>
            <a:ext cx="2988699" cy="1503807"/>
          </a:xfrm>
          <a:prstGeom prst="rect">
            <a:avLst/>
          </a:prstGeom>
        </p:spPr>
      </p:pic>
      <p:pic>
        <p:nvPicPr>
          <p:cNvPr id="28" name="Picture 27" descr="A logo for a housing executive&#10;&#10;Description automatically generated">
            <a:extLst>
              <a:ext uri="{FF2B5EF4-FFF2-40B4-BE49-F238E27FC236}">
                <a16:creationId xmlns:a16="http://schemas.microsoft.com/office/drawing/2014/main" id="{7BBF892C-1566-590B-FAD2-8B15AE3EDB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002036" y="6809318"/>
            <a:ext cx="2775348" cy="1178850"/>
          </a:xfrm>
          <a:prstGeom prst="rect">
            <a:avLst/>
          </a:prstGeom>
        </p:spPr>
      </p:pic>
      <p:pic>
        <p:nvPicPr>
          <p:cNvPr id="2" name="Picture 1">
            <a:extLst>
              <a:ext uri="{FF2B5EF4-FFF2-40B4-BE49-F238E27FC236}">
                <a16:creationId xmlns:a16="http://schemas.microsoft.com/office/drawing/2014/main" id="{41791874-43BB-8C4D-DB7B-9B49762088D4}"/>
              </a:ext>
            </a:extLst>
          </p:cNvPr>
          <p:cNvPicPr>
            <a:picLocks noChangeAspect="1"/>
          </p:cNvPicPr>
          <p:nvPr/>
        </p:nvPicPr>
        <p:blipFill>
          <a:blip r:embed="rId5"/>
          <a:stretch>
            <a:fillRect/>
          </a:stretch>
        </p:blipFill>
        <p:spPr>
          <a:xfrm>
            <a:off x="2577110" y="1874114"/>
            <a:ext cx="2548430" cy="3570356"/>
          </a:xfrm>
          <a:prstGeom prst="rect">
            <a:avLst/>
          </a:prstGeom>
        </p:spPr>
      </p:pic>
      <p:pic>
        <p:nvPicPr>
          <p:cNvPr id="6" name="Picture 5">
            <a:extLst>
              <a:ext uri="{FF2B5EF4-FFF2-40B4-BE49-F238E27FC236}">
                <a16:creationId xmlns:a16="http://schemas.microsoft.com/office/drawing/2014/main" id="{D40DD1C4-4CE1-88A1-6973-95D6404B8D2B}"/>
              </a:ext>
            </a:extLst>
          </p:cNvPr>
          <p:cNvPicPr>
            <a:picLocks noChangeAspect="1"/>
          </p:cNvPicPr>
          <p:nvPr/>
        </p:nvPicPr>
        <p:blipFill>
          <a:blip r:embed="rId6"/>
          <a:stretch>
            <a:fillRect/>
          </a:stretch>
        </p:blipFill>
        <p:spPr>
          <a:xfrm>
            <a:off x="6210770" y="6786010"/>
            <a:ext cx="2431685" cy="3049682"/>
          </a:xfrm>
          <a:prstGeom prst="roundRect">
            <a:avLst>
              <a:gd name="adj" fmla="val 8594"/>
            </a:avLst>
          </a:prstGeom>
          <a:solidFill>
            <a:srgbClr val="FFFFFF">
              <a:shade val="85000"/>
            </a:srgbClr>
          </a:solidFill>
          <a:ln>
            <a:noFill/>
          </a:ln>
          <a:effectLst/>
        </p:spPr>
      </p:pic>
      <p:sp>
        <p:nvSpPr>
          <p:cNvPr id="11" name="Title 1">
            <a:extLst>
              <a:ext uri="{FF2B5EF4-FFF2-40B4-BE49-F238E27FC236}">
                <a16:creationId xmlns:a16="http://schemas.microsoft.com/office/drawing/2014/main" id="{0B34B550-AB04-BD0D-79A1-106E775CF30B}"/>
              </a:ext>
            </a:extLst>
          </p:cNvPr>
          <p:cNvSpPr txBox="1">
            <a:spLocks/>
          </p:cNvSpPr>
          <p:nvPr/>
        </p:nvSpPr>
        <p:spPr>
          <a:xfrm>
            <a:off x="3228975" y="547691"/>
            <a:ext cx="11830050" cy="1569360"/>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dirty="0">
                <a:solidFill>
                  <a:srgbClr val="33CCCC"/>
                </a:solidFill>
              </a:rPr>
              <a:t>Responding to Homelessness...</a:t>
            </a:r>
          </a:p>
        </p:txBody>
      </p:sp>
      <p:sp>
        <p:nvSpPr>
          <p:cNvPr id="17" name="TextBox 16">
            <a:extLst>
              <a:ext uri="{FF2B5EF4-FFF2-40B4-BE49-F238E27FC236}">
                <a16:creationId xmlns:a16="http://schemas.microsoft.com/office/drawing/2014/main" id="{CEDD5E85-5B7E-EB0E-BBC4-F9D46852CC11}"/>
              </a:ext>
            </a:extLst>
          </p:cNvPr>
          <p:cNvSpPr txBox="1"/>
          <p:nvPr/>
        </p:nvSpPr>
        <p:spPr>
          <a:xfrm>
            <a:off x="8112824" y="1891677"/>
            <a:ext cx="4005455" cy="2908489"/>
          </a:xfrm>
          <a:prstGeom prst="rect">
            <a:avLst/>
          </a:prstGeom>
          <a:solidFill>
            <a:schemeClr val="accent4">
              <a:lumMod val="60000"/>
              <a:lumOff val="40000"/>
            </a:schemeClr>
          </a:solidFill>
        </p:spPr>
        <p:txBody>
          <a:bodyPr wrap="square" rtlCol="0">
            <a:spAutoFit/>
          </a:bodyPr>
          <a:lstStyle/>
          <a:p>
            <a:endParaRPr lang="en-US" sz="2700" dirty="0"/>
          </a:p>
          <a:p>
            <a:endParaRPr lang="en-US" sz="2700" dirty="0"/>
          </a:p>
          <a:p>
            <a:endParaRPr lang="en-US" sz="2700" dirty="0"/>
          </a:p>
          <a:p>
            <a:endParaRPr lang="en-US" sz="2700" dirty="0"/>
          </a:p>
          <a:p>
            <a:endParaRPr lang="en-US" sz="2700" dirty="0"/>
          </a:p>
          <a:p>
            <a:endParaRPr lang="en-US" sz="2400" dirty="0"/>
          </a:p>
          <a:p>
            <a:pPr algn="ctr"/>
            <a:r>
              <a:rPr lang="en-US" sz="2400" dirty="0"/>
              <a:t>Financial Inclusion Managers </a:t>
            </a:r>
            <a:endParaRPr lang="en-GB" sz="2400" dirty="0"/>
          </a:p>
        </p:txBody>
      </p:sp>
      <p:pic>
        <p:nvPicPr>
          <p:cNvPr id="8" name="Picture 7" descr="A group of people working on a paper&#10;&#10;Description automatically generated">
            <a:extLst>
              <a:ext uri="{FF2B5EF4-FFF2-40B4-BE49-F238E27FC236}">
                <a16:creationId xmlns:a16="http://schemas.microsoft.com/office/drawing/2014/main" id="{F520854D-9797-6DA1-D176-A65B9FBC3F6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373278" y="2136823"/>
            <a:ext cx="3400899" cy="2224187"/>
          </a:xfrm>
          <a:prstGeom prst="rect">
            <a:avLst/>
          </a:prstGeom>
        </p:spPr>
      </p:pic>
      <p:sp>
        <p:nvSpPr>
          <p:cNvPr id="18" name="TextBox 17">
            <a:extLst>
              <a:ext uri="{FF2B5EF4-FFF2-40B4-BE49-F238E27FC236}">
                <a16:creationId xmlns:a16="http://schemas.microsoft.com/office/drawing/2014/main" id="{84919AE2-5807-9193-67D5-F5B688FA67BC}"/>
              </a:ext>
            </a:extLst>
          </p:cNvPr>
          <p:cNvSpPr txBox="1"/>
          <p:nvPr/>
        </p:nvSpPr>
        <p:spPr>
          <a:xfrm>
            <a:off x="12120758" y="6790968"/>
            <a:ext cx="3714923" cy="3000821"/>
          </a:xfrm>
          <a:prstGeom prst="rect">
            <a:avLst/>
          </a:prstGeom>
          <a:solidFill>
            <a:srgbClr val="0070C0"/>
          </a:solidFill>
        </p:spPr>
        <p:txBody>
          <a:bodyPr wrap="square" rtlCol="0">
            <a:spAutoFit/>
          </a:bodyPr>
          <a:lstStyle/>
          <a:p>
            <a:endParaRPr lang="en-US" sz="2700" dirty="0"/>
          </a:p>
          <a:p>
            <a:endParaRPr lang="en-US" sz="2700" dirty="0"/>
          </a:p>
          <a:p>
            <a:endParaRPr lang="en-US" sz="2700" dirty="0"/>
          </a:p>
          <a:p>
            <a:endParaRPr lang="en-US" sz="2700" dirty="0"/>
          </a:p>
          <a:p>
            <a:endParaRPr lang="en-US" sz="2700" dirty="0"/>
          </a:p>
          <a:p>
            <a:pPr algn="ctr"/>
            <a:r>
              <a:rPr lang="en-US" sz="2700" b="1" dirty="0">
                <a:solidFill>
                  <a:schemeClr val="bg1"/>
                </a:solidFill>
              </a:rPr>
              <a:t>Youth Homelessness </a:t>
            </a:r>
          </a:p>
          <a:p>
            <a:pPr algn="ctr"/>
            <a:r>
              <a:rPr lang="en-US" sz="2700" b="1" dirty="0">
                <a:solidFill>
                  <a:schemeClr val="bg1"/>
                </a:solidFill>
              </a:rPr>
              <a:t>Action Plan </a:t>
            </a:r>
            <a:endParaRPr lang="en-GB" sz="2700" b="1" dirty="0">
              <a:solidFill>
                <a:schemeClr val="bg1"/>
              </a:solidFill>
            </a:endParaRPr>
          </a:p>
        </p:txBody>
      </p:sp>
      <p:pic>
        <p:nvPicPr>
          <p:cNvPr id="14" name="Picture 13">
            <a:extLst>
              <a:ext uri="{FF2B5EF4-FFF2-40B4-BE49-F238E27FC236}">
                <a16:creationId xmlns:a16="http://schemas.microsoft.com/office/drawing/2014/main" id="{02FE156F-64D8-F884-4928-61DE757500B6}"/>
              </a:ext>
            </a:extLst>
          </p:cNvPr>
          <p:cNvPicPr>
            <a:picLocks noChangeAspect="1"/>
          </p:cNvPicPr>
          <p:nvPr/>
        </p:nvPicPr>
        <p:blipFill>
          <a:blip r:embed="rId8"/>
          <a:stretch>
            <a:fillRect/>
          </a:stretch>
        </p:blipFill>
        <p:spPr>
          <a:xfrm>
            <a:off x="12277769" y="6965716"/>
            <a:ext cx="3400899" cy="1886213"/>
          </a:xfrm>
          <a:prstGeom prst="rect">
            <a:avLst/>
          </a:prstGeom>
        </p:spPr>
      </p:pic>
      <p:pic>
        <p:nvPicPr>
          <p:cNvPr id="20" name="Picture 19">
            <a:extLst>
              <a:ext uri="{FF2B5EF4-FFF2-40B4-BE49-F238E27FC236}">
                <a16:creationId xmlns:a16="http://schemas.microsoft.com/office/drawing/2014/main" id="{97D3213E-61CB-A9C5-CE64-107222A5CE04}"/>
              </a:ext>
            </a:extLst>
          </p:cNvPr>
          <p:cNvPicPr>
            <a:picLocks noChangeAspect="1"/>
          </p:cNvPicPr>
          <p:nvPr/>
        </p:nvPicPr>
        <p:blipFill>
          <a:blip r:embed="rId9"/>
          <a:stretch>
            <a:fillRect/>
          </a:stretch>
        </p:blipFill>
        <p:spPr>
          <a:xfrm>
            <a:off x="5344967" y="1861653"/>
            <a:ext cx="2548430" cy="3595275"/>
          </a:xfrm>
          <a:prstGeom prst="rect">
            <a:avLst/>
          </a:prstGeom>
        </p:spPr>
      </p:pic>
      <p:pic>
        <p:nvPicPr>
          <p:cNvPr id="22" name="Content Placeholder 5" descr="A diagram of housing and housing&#10;&#10;Description automatically generated">
            <a:extLst>
              <a:ext uri="{FF2B5EF4-FFF2-40B4-BE49-F238E27FC236}">
                <a16:creationId xmlns:a16="http://schemas.microsoft.com/office/drawing/2014/main" id="{E1317918-39D6-C1EB-103E-EF7EF60E3073}"/>
              </a:ext>
            </a:extLst>
          </p:cNvPr>
          <p:cNvPicPr>
            <a:picLocks noChangeAspect="1"/>
          </p:cNvPicPr>
          <p:nvPr/>
        </p:nvPicPr>
        <p:blipFill>
          <a:blip r:embed="rId10"/>
          <a:stretch>
            <a:fillRect/>
          </a:stretch>
        </p:blipFill>
        <p:spPr>
          <a:xfrm>
            <a:off x="12744737" y="2136822"/>
            <a:ext cx="2630805" cy="3899535"/>
          </a:xfrm>
          <a:prstGeom prst="rect">
            <a:avLst/>
          </a:prstGeom>
          <a:ln>
            <a:solidFill>
              <a:srgbClr val="FF0066"/>
            </a:solidFill>
          </a:ln>
        </p:spPr>
      </p:pic>
      <p:sp>
        <p:nvSpPr>
          <p:cNvPr id="25" name="TextBox 24">
            <a:extLst>
              <a:ext uri="{FF2B5EF4-FFF2-40B4-BE49-F238E27FC236}">
                <a16:creationId xmlns:a16="http://schemas.microsoft.com/office/drawing/2014/main" id="{B8A9EB09-5689-91D4-4F7C-0C11C219A165}"/>
              </a:ext>
            </a:extLst>
          </p:cNvPr>
          <p:cNvSpPr txBox="1"/>
          <p:nvPr/>
        </p:nvSpPr>
        <p:spPr>
          <a:xfrm>
            <a:off x="2577110" y="6831878"/>
            <a:ext cx="3447695" cy="3000821"/>
          </a:xfrm>
          <a:prstGeom prst="rect">
            <a:avLst/>
          </a:prstGeom>
          <a:solidFill>
            <a:schemeClr val="accent4">
              <a:lumMod val="20000"/>
              <a:lumOff val="80000"/>
            </a:schemeClr>
          </a:solidFill>
        </p:spPr>
        <p:txBody>
          <a:bodyPr wrap="square" rtlCol="0">
            <a:spAutoFit/>
          </a:bodyPr>
          <a:lstStyle/>
          <a:p>
            <a:endParaRPr lang="en-US" sz="2700" dirty="0"/>
          </a:p>
          <a:p>
            <a:endParaRPr lang="en-US" sz="2700" dirty="0"/>
          </a:p>
          <a:p>
            <a:endParaRPr lang="en-US" sz="2700" dirty="0"/>
          </a:p>
          <a:p>
            <a:endParaRPr lang="en-US" sz="2700" dirty="0"/>
          </a:p>
          <a:p>
            <a:endParaRPr lang="en-US" sz="2700" dirty="0"/>
          </a:p>
          <a:p>
            <a:pPr algn="ctr"/>
            <a:r>
              <a:rPr lang="en-GB" sz="2700" dirty="0"/>
              <a:t>Domestic Abuse </a:t>
            </a:r>
          </a:p>
          <a:p>
            <a:pPr algn="ctr"/>
            <a:r>
              <a:rPr lang="en-US" sz="2700" dirty="0"/>
              <a:t>Action Plan </a:t>
            </a:r>
            <a:endParaRPr lang="en-GB" sz="2700" dirty="0"/>
          </a:p>
        </p:txBody>
      </p:sp>
      <p:pic>
        <p:nvPicPr>
          <p:cNvPr id="1026" name="Picture 2" descr="Helping to halt domestic abuse | Royal ...">
            <a:extLst>
              <a:ext uri="{FF2B5EF4-FFF2-40B4-BE49-F238E27FC236}">
                <a16:creationId xmlns:a16="http://schemas.microsoft.com/office/drawing/2014/main" id="{2ECEB7DA-74A3-600E-5149-A173A8BDEE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8902" y="7237517"/>
            <a:ext cx="2965115" cy="16972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F7C564F8-64A3-0091-FB68-B5EF2F6459ED}"/>
              </a:ext>
            </a:extLst>
          </p:cNvPr>
          <p:cNvPicPr>
            <a:picLocks noChangeAspect="1"/>
          </p:cNvPicPr>
          <p:nvPr/>
        </p:nvPicPr>
        <p:blipFill>
          <a:blip r:embed="rId12"/>
          <a:stretch>
            <a:fillRect/>
          </a:stretch>
        </p:blipFill>
        <p:spPr>
          <a:xfrm>
            <a:off x="8784435" y="8150179"/>
            <a:ext cx="3210549" cy="1764932"/>
          </a:xfrm>
          <a:prstGeom prst="rect">
            <a:avLst/>
          </a:prstGeom>
        </p:spPr>
      </p:pic>
      <p:pic>
        <p:nvPicPr>
          <p:cNvPr id="30" name="Picture 29">
            <a:extLst>
              <a:ext uri="{FF2B5EF4-FFF2-40B4-BE49-F238E27FC236}">
                <a16:creationId xmlns:a16="http://schemas.microsoft.com/office/drawing/2014/main" id="{471F5DB5-2636-593D-22A1-AED70FC700A5}"/>
              </a:ext>
            </a:extLst>
          </p:cNvPr>
          <p:cNvPicPr>
            <a:picLocks noChangeAspect="1"/>
          </p:cNvPicPr>
          <p:nvPr/>
        </p:nvPicPr>
        <p:blipFill>
          <a:blip r:embed="rId13"/>
          <a:stretch>
            <a:fillRect/>
          </a:stretch>
        </p:blipFill>
        <p:spPr>
          <a:xfrm>
            <a:off x="3772830" y="5740853"/>
            <a:ext cx="3381948" cy="794640"/>
          </a:xfrm>
          <a:prstGeom prst="rect">
            <a:avLst/>
          </a:prstGeom>
        </p:spPr>
      </p:pic>
    </p:spTree>
    <p:extLst>
      <p:ext uri="{BB962C8B-B14F-4D97-AF65-F5344CB8AC3E}">
        <p14:creationId xmlns:p14="http://schemas.microsoft.com/office/powerpoint/2010/main" val="144038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643975" y="1797113"/>
          <a:ext cx="14742534" cy="8183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E731884F-C925-2A61-CE6C-843680D7E901}"/>
              </a:ext>
            </a:extLst>
          </p:cNvPr>
          <p:cNvSpPr txBox="1">
            <a:spLocks/>
          </p:cNvSpPr>
          <p:nvPr/>
        </p:nvSpPr>
        <p:spPr>
          <a:xfrm>
            <a:off x="3228975" y="547691"/>
            <a:ext cx="11830050" cy="1569360"/>
          </a:xfrm>
          <a:prstGeom prst="rect">
            <a:avLst/>
          </a:prstGeom>
        </p:spPr>
        <p:txBody>
          <a:bodyPr vert="horz" lIns="137160" tIns="68580" rIns="137160" bIns="6858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33CCCC"/>
                </a:solidFill>
              </a:rPr>
              <a:t>Accommodation based response</a:t>
            </a:r>
            <a:r>
              <a:rPr lang="en-GB" sz="6600" b="1" dirty="0">
                <a:solidFill>
                  <a:srgbClr val="33CCCC"/>
                </a:solidFill>
              </a:rPr>
              <a:t>...</a:t>
            </a:r>
          </a:p>
        </p:txBody>
      </p:sp>
    </p:spTree>
    <p:extLst>
      <p:ext uri="{BB962C8B-B14F-4D97-AF65-F5344CB8AC3E}">
        <p14:creationId xmlns:p14="http://schemas.microsoft.com/office/powerpoint/2010/main" val="2556501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54510" y="0"/>
            <a:ext cx="6351560" cy="4725681"/>
          </a:xfrm>
          <a:prstGeom prst="rect">
            <a:avLst/>
          </a:prstGeom>
        </p:spPr>
      </p:pic>
      <p:sp>
        <p:nvSpPr>
          <p:cNvPr id="8" name="Rectangle 7"/>
          <p:cNvSpPr/>
          <p:nvPr/>
        </p:nvSpPr>
        <p:spPr>
          <a:xfrm>
            <a:off x="9144000" y="556689"/>
            <a:ext cx="6525234" cy="7848302"/>
          </a:xfrm>
          <a:prstGeom prst="rect">
            <a:avLst/>
          </a:prstGeom>
        </p:spPr>
        <p:txBody>
          <a:bodyPr wrap="square">
            <a:spAutoFit/>
          </a:bodyPr>
          <a:lstStyle/>
          <a:p>
            <a:pPr algn="r" defTabSz="1371600">
              <a:defRPr/>
            </a:pPr>
            <a:endParaRPr lang="en-GB" sz="4800" b="1" dirty="0">
              <a:solidFill>
                <a:srgbClr val="33CCCC"/>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endParaRPr lang="en-US" sz="5400" b="1" dirty="0">
              <a:solidFill>
                <a:srgbClr val="009999"/>
              </a:solidFill>
              <a:latin typeface="Calibri" panose="020F0502020204030204"/>
            </a:endParaRPr>
          </a:p>
          <a:p>
            <a:pPr algn="r" defTabSz="1371600">
              <a:defRPr/>
            </a:pPr>
            <a:r>
              <a:rPr lang="en-US" sz="5400" b="1" dirty="0">
                <a:solidFill>
                  <a:srgbClr val="009999"/>
                </a:solidFill>
                <a:latin typeface="Calibri" panose="020F0502020204030204"/>
              </a:rPr>
              <a:t>Questions</a:t>
            </a:r>
            <a:endParaRPr lang="en-GB" sz="4200" b="1" dirty="0">
              <a:solidFill>
                <a:srgbClr val="ED7D31"/>
              </a:solidFill>
              <a:latin typeface="Calibri" panose="020F0502020204030204"/>
            </a:endParaRPr>
          </a:p>
          <a:p>
            <a:pPr algn="r" defTabSz="1371600">
              <a:defRPr/>
            </a:pPr>
            <a:br>
              <a:rPr lang="en-GB" sz="3900" b="1" dirty="0">
                <a:solidFill>
                  <a:srgbClr val="ED7D31"/>
                </a:solidFill>
                <a:latin typeface="Calibri" panose="020F0502020204030204"/>
              </a:rPr>
            </a:br>
            <a:endParaRPr lang="en-GB" sz="3900" b="1" dirty="0">
              <a:solidFill>
                <a:srgbClr val="ED7D31"/>
              </a:solidFill>
              <a:latin typeface="Calibri" panose="020F0502020204030204"/>
            </a:endParaRPr>
          </a:p>
        </p:txBody>
      </p:sp>
      <p:pic>
        <p:nvPicPr>
          <p:cNvPr id="2" name="Picture 1"/>
          <p:cNvPicPr>
            <a:picLocks noChangeAspect="1"/>
          </p:cNvPicPr>
          <p:nvPr/>
        </p:nvPicPr>
        <p:blipFill>
          <a:blip r:embed="rId4"/>
          <a:stretch>
            <a:fillRect/>
          </a:stretch>
        </p:blipFill>
        <p:spPr>
          <a:xfrm>
            <a:off x="2286000" y="7213292"/>
            <a:ext cx="13716000" cy="2992167"/>
          </a:xfrm>
          <a:prstGeom prst="rect">
            <a:avLst/>
          </a:prstGeom>
        </p:spPr>
      </p:pic>
      <p:pic>
        <p:nvPicPr>
          <p:cNvPr id="1026" name="Picture 2" descr="https://www.strongertogetherni.org/wp-content/uploads/2013/11/NIHE-logo-portrait-colo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75728" y="86979"/>
            <a:ext cx="1689870" cy="67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16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0" y="0"/>
            <a:ext cx="8038017" cy="10287000"/>
          </a:xfrm>
          <a:custGeom>
            <a:avLst/>
            <a:gdLst/>
            <a:ahLst/>
            <a:cxnLst/>
            <a:rect l="l" t="t" r="r" b="b"/>
            <a:pathLst>
              <a:path w="8038017" h="10287000">
                <a:moveTo>
                  <a:pt x="0" y="0"/>
                </a:moveTo>
                <a:lnTo>
                  <a:pt x="8038017" y="0"/>
                </a:lnTo>
                <a:lnTo>
                  <a:pt x="8038017" y="10287000"/>
                </a:lnTo>
                <a:lnTo>
                  <a:pt x="0" y="10287000"/>
                </a:lnTo>
                <a:lnTo>
                  <a:pt x="0" y="0"/>
                </a:lnTo>
                <a:close/>
              </a:path>
            </a:pathLst>
          </a:custGeom>
          <a:blipFill>
            <a:blip r:embed="rId2"/>
            <a:stretch>
              <a:fillRect l="-13989" r="-13989"/>
            </a:stretch>
          </a:blipFill>
        </p:spPr>
        <p:txBody>
          <a:bodyPr/>
          <a:lstStyle/>
          <a:p>
            <a:endParaRPr lang="en-GB"/>
          </a:p>
        </p:txBody>
      </p:sp>
      <p:sp>
        <p:nvSpPr>
          <p:cNvPr id="3" name="Freeform 3"/>
          <p:cNvSpPr/>
          <p:nvPr/>
        </p:nvSpPr>
        <p:spPr>
          <a:xfrm>
            <a:off x="10631544" y="7746082"/>
            <a:ext cx="7656456" cy="2540918"/>
          </a:xfrm>
          <a:custGeom>
            <a:avLst/>
            <a:gdLst/>
            <a:ahLst/>
            <a:cxnLst/>
            <a:rect l="l" t="t" r="r" b="b"/>
            <a:pathLst>
              <a:path w="7656456" h="2540918">
                <a:moveTo>
                  <a:pt x="0" y="0"/>
                </a:moveTo>
                <a:lnTo>
                  <a:pt x="7656456" y="0"/>
                </a:lnTo>
                <a:lnTo>
                  <a:pt x="7656456" y="2540918"/>
                </a:lnTo>
                <a:lnTo>
                  <a:pt x="0" y="2540918"/>
                </a:lnTo>
                <a:lnTo>
                  <a:pt x="0" y="0"/>
                </a:lnTo>
                <a:close/>
              </a:path>
            </a:pathLst>
          </a:custGeom>
          <a:blipFill>
            <a:blip r:embed="rId3"/>
            <a:stretch>
              <a:fillRect l="-9552" t="-1760" r="-44957" b="-363817"/>
            </a:stretch>
          </a:blipFill>
        </p:spPr>
        <p:txBody>
          <a:bodyPr/>
          <a:lstStyle/>
          <a:p>
            <a:endParaRPr lang="en-GB"/>
          </a:p>
        </p:txBody>
      </p:sp>
      <p:sp>
        <p:nvSpPr>
          <p:cNvPr id="4" name="Freeform 4"/>
          <p:cNvSpPr/>
          <p:nvPr/>
        </p:nvSpPr>
        <p:spPr>
          <a:xfrm rot="5400000" flipH="1">
            <a:off x="-1671330" y="1671330"/>
            <a:ext cx="10287000" cy="6944340"/>
          </a:xfrm>
          <a:custGeom>
            <a:avLst/>
            <a:gdLst/>
            <a:ahLst/>
            <a:cxnLst/>
            <a:rect l="l" t="t" r="r" b="b"/>
            <a:pathLst>
              <a:path w="10287000" h="6944340">
                <a:moveTo>
                  <a:pt x="10287000" y="0"/>
                </a:moveTo>
                <a:lnTo>
                  <a:pt x="0" y="0"/>
                </a:lnTo>
                <a:lnTo>
                  <a:pt x="0" y="6944340"/>
                </a:lnTo>
                <a:lnTo>
                  <a:pt x="10287000" y="6944340"/>
                </a:lnTo>
                <a:lnTo>
                  <a:pt x="10287000" y="0"/>
                </a:lnTo>
                <a:close/>
              </a:path>
            </a:pathLst>
          </a:custGeom>
          <a:blipFill>
            <a:blip r:embed="rId4"/>
            <a:stretch>
              <a:fillRect l="-41844" r="-16692" b="-13020"/>
            </a:stretch>
          </a:blipFill>
        </p:spPr>
        <p:txBody>
          <a:bodyPr/>
          <a:lstStyle/>
          <a:p>
            <a:endParaRPr lang="en-GB"/>
          </a:p>
        </p:txBody>
      </p:sp>
      <p:sp>
        <p:nvSpPr>
          <p:cNvPr id="5" name="TextBox 5"/>
          <p:cNvSpPr txBox="1"/>
          <p:nvPr/>
        </p:nvSpPr>
        <p:spPr>
          <a:xfrm>
            <a:off x="8251778" y="4113920"/>
            <a:ext cx="9758445" cy="2002010"/>
          </a:xfrm>
          <a:prstGeom prst="rect">
            <a:avLst/>
          </a:prstGeom>
        </p:spPr>
        <p:txBody>
          <a:bodyPr lIns="0" tIns="0" rIns="0" bIns="0" rtlCol="0" anchor="t">
            <a:spAutoFit/>
          </a:bodyPr>
          <a:lstStyle/>
          <a:p>
            <a:pPr algn="l">
              <a:lnSpc>
                <a:spcPts val="10522"/>
              </a:lnSpc>
            </a:pPr>
            <a:r>
              <a:rPr lang="en-US" sz="8285">
                <a:solidFill>
                  <a:srgbClr val="EA5173"/>
                </a:solidFill>
                <a:latin typeface="Informa Pro 1 Bold Italics"/>
              </a:rPr>
              <a:t>What do we do now?</a:t>
            </a:r>
          </a:p>
          <a:p>
            <a:pPr algn="l">
              <a:lnSpc>
                <a:spcPts val="4966"/>
              </a:lnSpc>
            </a:pPr>
            <a:r>
              <a:rPr lang="en-US" sz="4395">
                <a:solidFill>
                  <a:srgbClr val="FFFFFF"/>
                </a:solidFill>
                <a:latin typeface="Informa Pro 1"/>
              </a:rPr>
              <a:t>Jim Dennison, CEO, Simon Community</a:t>
            </a:r>
          </a:p>
        </p:txBody>
      </p:sp>
      <p:sp>
        <p:nvSpPr>
          <p:cNvPr id="6" name="Freeform 6"/>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5"/>
            <a:stretch>
              <a:fillRect r="-90803"/>
            </a:stretch>
          </a:blipFill>
        </p:spPr>
        <p:txBody>
          <a:bodyPr/>
          <a:lstStyle/>
          <a:p>
            <a:endParaRPr lang="en-GB"/>
          </a:p>
        </p:txBody>
      </p:sp>
      <p:sp>
        <p:nvSpPr>
          <p:cNvPr id="7" name="Freeform 7"/>
          <p:cNvSpPr/>
          <p:nvPr/>
        </p:nvSpPr>
        <p:spPr>
          <a:xfrm>
            <a:off x="1700474" y="873803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6"/>
            <a:stretch>
              <a:fillRect/>
            </a:stretch>
          </a:blipFill>
        </p:spPr>
        <p:txBody>
          <a:bodyPr/>
          <a:lstStyle/>
          <a:p>
            <a:endParaRPr lang="en-GB"/>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rot="-5400000">
            <a:off x="9448199" y="1447199"/>
            <a:ext cx="10287000" cy="7392602"/>
          </a:xfrm>
          <a:custGeom>
            <a:avLst/>
            <a:gdLst/>
            <a:ahLst/>
            <a:cxnLst/>
            <a:rect l="l" t="t" r="r" b="b"/>
            <a:pathLst>
              <a:path w="10287000" h="7392602">
                <a:moveTo>
                  <a:pt x="0" y="0"/>
                </a:moveTo>
                <a:lnTo>
                  <a:pt x="10287000" y="0"/>
                </a:lnTo>
                <a:lnTo>
                  <a:pt x="10287000" y="7392602"/>
                </a:lnTo>
                <a:lnTo>
                  <a:pt x="0" y="7392602"/>
                </a:lnTo>
                <a:lnTo>
                  <a:pt x="0" y="0"/>
                </a:lnTo>
                <a:close/>
              </a:path>
            </a:pathLst>
          </a:custGeom>
          <a:blipFill>
            <a:blip r:embed="rId2"/>
            <a:stretch>
              <a:fillRect l="-27136" r="-43014" b="-13945"/>
            </a:stretch>
          </a:blipFill>
        </p:spPr>
        <p:txBody>
          <a:bodyPr/>
          <a:lstStyle/>
          <a:p>
            <a:endParaRPr lang="en-GB"/>
          </a:p>
        </p:txBody>
      </p:sp>
      <p:sp>
        <p:nvSpPr>
          <p:cNvPr id="3" name="Freeform 3"/>
          <p:cNvSpPr/>
          <p:nvPr/>
        </p:nvSpPr>
        <p:spPr>
          <a:xfrm>
            <a:off x="0" y="8296505"/>
            <a:ext cx="6140371" cy="1990495"/>
          </a:xfrm>
          <a:custGeom>
            <a:avLst/>
            <a:gdLst/>
            <a:ahLst/>
            <a:cxnLst/>
            <a:rect l="l" t="t" r="r" b="b"/>
            <a:pathLst>
              <a:path w="6140371" h="1990495">
                <a:moveTo>
                  <a:pt x="0" y="0"/>
                </a:moveTo>
                <a:lnTo>
                  <a:pt x="6140371" y="0"/>
                </a:lnTo>
                <a:lnTo>
                  <a:pt x="6140371" y="1990495"/>
                </a:lnTo>
                <a:lnTo>
                  <a:pt x="0" y="1990495"/>
                </a:lnTo>
                <a:lnTo>
                  <a:pt x="0" y="0"/>
                </a:lnTo>
                <a:close/>
              </a:path>
            </a:pathLst>
          </a:custGeom>
          <a:blipFill>
            <a:blip r:embed="rId3"/>
            <a:stretch>
              <a:fillRect l="-73980" t="-2029" b="-434674"/>
            </a:stretch>
          </a:blipFill>
        </p:spPr>
        <p:txBody>
          <a:bodyPr/>
          <a:lstStyle/>
          <a:p>
            <a:endParaRPr lang="en-GB"/>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6558435" y="3373628"/>
            <a:ext cx="5171129" cy="3539745"/>
          </a:xfrm>
          <a:custGeom>
            <a:avLst/>
            <a:gdLst/>
            <a:ahLst/>
            <a:cxnLst/>
            <a:rect l="l" t="t" r="r" b="b"/>
            <a:pathLst>
              <a:path w="5171129" h="3539745">
                <a:moveTo>
                  <a:pt x="0" y="0"/>
                </a:moveTo>
                <a:lnTo>
                  <a:pt x="5171130" y="0"/>
                </a:lnTo>
                <a:lnTo>
                  <a:pt x="5171130" y="3539744"/>
                </a:lnTo>
                <a:lnTo>
                  <a:pt x="0" y="35397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11729565" y="3487264"/>
            <a:ext cx="2240922" cy="2708276"/>
          </a:xfrm>
          <a:prstGeom prst="rect">
            <a:avLst/>
          </a:prstGeom>
        </p:spPr>
        <p:txBody>
          <a:bodyPr lIns="0" tIns="0" rIns="0" bIns="0" rtlCol="0" anchor="t">
            <a:spAutoFit/>
          </a:bodyPr>
          <a:lstStyle/>
          <a:p>
            <a:pPr algn="ctr">
              <a:lnSpc>
                <a:spcPts val="20600"/>
              </a:lnSpc>
            </a:pPr>
            <a:r>
              <a:rPr lang="en-US" sz="20000" spc="-500">
                <a:solidFill>
                  <a:srgbClr val="FFFFFF"/>
                </a:solidFill>
                <a:latin typeface="Informa Pro 2 Bold Italics"/>
              </a:rPr>
              <a:t>A</a:t>
            </a:r>
          </a:p>
        </p:txBody>
      </p:sp>
      <p:sp>
        <p:nvSpPr>
          <p:cNvPr id="4" name="TextBox 4"/>
          <p:cNvSpPr txBox="1"/>
          <p:nvPr/>
        </p:nvSpPr>
        <p:spPr>
          <a:xfrm>
            <a:off x="4182509" y="3487264"/>
            <a:ext cx="2020033" cy="2708276"/>
          </a:xfrm>
          <a:prstGeom prst="rect">
            <a:avLst/>
          </a:prstGeom>
        </p:spPr>
        <p:txBody>
          <a:bodyPr lIns="0" tIns="0" rIns="0" bIns="0" rtlCol="0" anchor="t">
            <a:spAutoFit/>
          </a:bodyPr>
          <a:lstStyle/>
          <a:p>
            <a:pPr algn="ctr">
              <a:lnSpc>
                <a:spcPts val="20600"/>
              </a:lnSpc>
            </a:pPr>
            <a:r>
              <a:rPr lang="en-US" sz="20000" spc="-500">
                <a:solidFill>
                  <a:srgbClr val="FFFFFF"/>
                </a:solidFill>
                <a:latin typeface="Informa Pro 2 Bold Italics"/>
              </a:rPr>
              <a:t>Q</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rot="5400000" flipH="1">
            <a:off x="-2548511" y="2548511"/>
            <a:ext cx="10287000" cy="5189977"/>
          </a:xfrm>
          <a:custGeom>
            <a:avLst/>
            <a:gdLst/>
            <a:ahLst/>
            <a:cxnLst/>
            <a:rect l="l" t="t" r="r" b="b"/>
            <a:pathLst>
              <a:path w="10287000" h="5189977">
                <a:moveTo>
                  <a:pt x="10287000" y="0"/>
                </a:moveTo>
                <a:lnTo>
                  <a:pt x="0" y="0"/>
                </a:lnTo>
                <a:lnTo>
                  <a:pt x="0" y="5189978"/>
                </a:lnTo>
                <a:lnTo>
                  <a:pt x="10287000" y="5189978"/>
                </a:lnTo>
                <a:lnTo>
                  <a:pt x="10287000" y="0"/>
                </a:lnTo>
                <a:close/>
              </a:path>
            </a:pathLst>
          </a:custGeom>
          <a:blipFill>
            <a:blip r:embed="rId2"/>
            <a:stretch>
              <a:fillRect l="-41844" r="-16692" b="-51225"/>
            </a:stretch>
          </a:blipFill>
        </p:spPr>
        <p:txBody>
          <a:bodyPr/>
          <a:lstStyle/>
          <a:p>
            <a:endParaRPr lang="en-GB"/>
          </a:p>
        </p:txBody>
      </p:sp>
      <p:sp>
        <p:nvSpPr>
          <p:cNvPr id="3" name="Freeform 3"/>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3"/>
            <a:stretch>
              <a:fillRect r="-90803"/>
            </a:stretch>
          </a:blipFill>
        </p:spPr>
        <p:txBody>
          <a:bodyPr/>
          <a:lstStyle/>
          <a:p>
            <a:endParaRPr lang="en-GB"/>
          </a:p>
        </p:txBody>
      </p:sp>
      <p:sp>
        <p:nvSpPr>
          <p:cNvPr id="4" name="Freeform 4"/>
          <p:cNvSpPr/>
          <p:nvPr/>
        </p:nvSpPr>
        <p:spPr>
          <a:xfrm>
            <a:off x="1700474" y="873803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4"/>
            <a:stretch>
              <a:fillRect/>
            </a:stretch>
          </a:blipFill>
        </p:spPr>
        <p:txBody>
          <a:bodyPr/>
          <a:lstStyle/>
          <a:p>
            <a:endParaRPr lang="en-GB"/>
          </a:p>
        </p:txBody>
      </p:sp>
      <p:sp>
        <p:nvSpPr>
          <p:cNvPr id="5" name="Freeform 5"/>
          <p:cNvSpPr/>
          <p:nvPr/>
        </p:nvSpPr>
        <p:spPr>
          <a:xfrm>
            <a:off x="11423133" y="2335577"/>
            <a:ext cx="5836167" cy="5836167"/>
          </a:xfrm>
          <a:custGeom>
            <a:avLst/>
            <a:gdLst/>
            <a:ahLst/>
            <a:cxnLst/>
            <a:rect l="l" t="t" r="r" b="b"/>
            <a:pathLst>
              <a:path w="5836167" h="5836167">
                <a:moveTo>
                  <a:pt x="0" y="0"/>
                </a:moveTo>
                <a:lnTo>
                  <a:pt x="5836167" y="0"/>
                </a:lnTo>
                <a:lnTo>
                  <a:pt x="5836167" y="5836168"/>
                </a:lnTo>
                <a:lnTo>
                  <a:pt x="0" y="5836168"/>
                </a:lnTo>
                <a:lnTo>
                  <a:pt x="0" y="0"/>
                </a:lnTo>
                <a:close/>
              </a:path>
            </a:pathLst>
          </a:custGeom>
          <a:blipFill>
            <a:blip r:embed="rId5"/>
            <a:stretch>
              <a:fillRect/>
            </a:stretch>
          </a:blipFill>
        </p:spPr>
        <p:txBody>
          <a:bodyPr/>
          <a:lstStyle/>
          <a:p>
            <a:endParaRPr lang="en-GB"/>
          </a:p>
        </p:txBody>
      </p:sp>
      <p:sp>
        <p:nvSpPr>
          <p:cNvPr id="6" name="Freeform 6"/>
          <p:cNvSpPr/>
          <p:nvPr/>
        </p:nvSpPr>
        <p:spPr>
          <a:xfrm>
            <a:off x="6218677" y="4915651"/>
            <a:ext cx="4179540" cy="1264311"/>
          </a:xfrm>
          <a:custGeom>
            <a:avLst/>
            <a:gdLst/>
            <a:ahLst/>
            <a:cxnLst/>
            <a:rect l="l" t="t" r="r" b="b"/>
            <a:pathLst>
              <a:path w="4179540" h="1264311">
                <a:moveTo>
                  <a:pt x="0" y="0"/>
                </a:moveTo>
                <a:lnTo>
                  <a:pt x="4179540" y="0"/>
                </a:lnTo>
                <a:lnTo>
                  <a:pt x="4179540" y="1264310"/>
                </a:lnTo>
                <a:lnTo>
                  <a:pt x="0" y="1264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619820" y="2892982"/>
            <a:ext cx="12416859" cy="1746860"/>
          </a:xfrm>
          <a:prstGeom prst="rect">
            <a:avLst/>
          </a:prstGeom>
        </p:spPr>
        <p:txBody>
          <a:bodyPr lIns="0" tIns="0" rIns="0" bIns="0" rtlCol="0" anchor="t">
            <a:spAutoFit/>
          </a:bodyPr>
          <a:lstStyle/>
          <a:p>
            <a:pPr algn="l">
              <a:lnSpc>
                <a:spcPts val="13333"/>
              </a:lnSpc>
              <a:spcBef>
                <a:spcPct val="0"/>
              </a:spcBef>
            </a:pPr>
            <a:r>
              <a:rPr lang="en-US" sz="12698" spc="546">
                <a:solidFill>
                  <a:srgbClr val="EA5173"/>
                </a:solidFill>
                <a:latin typeface="Informa Pro 1 Bold Italics"/>
              </a:rPr>
              <a:t>thank you </a:t>
            </a:r>
          </a:p>
        </p:txBody>
      </p:sp>
      <p:sp>
        <p:nvSpPr>
          <p:cNvPr id="8" name="TextBox 8"/>
          <p:cNvSpPr txBox="1"/>
          <p:nvPr/>
        </p:nvSpPr>
        <p:spPr>
          <a:xfrm>
            <a:off x="921819" y="4601742"/>
            <a:ext cx="9291211" cy="1183043"/>
          </a:xfrm>
          <a:prstGeom prst="rect">
            <a:avLst/>
          </a:prstGeom>
        </p:spPr>
        <p:txBody>
          <a:bodyPr lIns="0" tIns="0" rIns="0" bIns="0" rtlCol="0" anchor="t">
            <a:spAutoFit/>
          </a:bodyPr>
          <a:lstStyle/>
          <a:p>
            <a:pPr algn="l">
              <a:lnSpc>
                <a:spcPts val="4781"/>
              </a:lnSpc>
            </a:pPr>
            <a:r>
              <a:rPr lang="en-US" sz="3622" spc="155">
                <a:solidFill>
                  <a:srgbClr val="FFFFFF"/>
                </a:solidFill>
                <a:latin typeface="Informa Pro 3 Light"/>
              </a:rPr>
              <a:t>to learn more visit simoncommunity.org </a:t>
            </a:r>
          </a:p>
          <a:p>
            <a:pPr algn="l">
              <a:lnSpc>
                <a:spcPts val="4781"/>
              </a:lnSpc>
            </a:pPr>
            <a:r>
              <a:rPr lang="en-US" sz="3622" spc="155">
                <a:solidFill>
                  <a:srgbClr val="FFFFFF"/>
                </a:solidFill>
                <a:latin typeface="Informa Pro 3 Light"/>
              </a:rPr>
              <a:t>or scan the QR code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4C4C"/>
        </a:solidFill>
        <a:effectLst/>
      </p:bgPr>
    </p:bg>
    <p:spTree>
      <p:nvGrpSpPr>
        <p:cNvPr id="1" name=""/>
        <p:cNvGrpSpPr/>
        <p:nvPr/>
      </p:nvGrpSpPr>
      <p:grpSpPr>
        <a:xfrm>
          <a:off x="0" y="0"/>
          <a:ext cx="0" cy="0"/>
          <a:chOff x="0" y="0"/>
          <a:chExt cx="0" cy="0"/>
        </a:xfrm>
      </p:grpSpPr>
      <p:sp>
        <p:nvSpPr>
          <p:cNvPr id="2" name="Freeform 2"/>
          <p:cNvSpPr/>
          <p:nvPr/>
        </p:nvSpPr>
        <p:spPr>
          <a:xfrm>
            <a:off x="-95792" y="0"/>
            <a:ext cx="8229600" cy="10287000"/>
          </a:xfrm>
          <a:custGeom>
            <a:avLst/>
            <a:gdLst/>
            <a:ahLst/>
            <a:cxnLst/>
            <a:rect l="l" t="t" r="r" b="b"/>
            <a:pathLst>
              <a:path w="8229600" h="10287000">
                <a:moveTo>
                  <a:pt x="0" y="0"/>
                </a:moveTo>
                <a:lnTo>
                  <a:pt x="8229600" y="0"/>
                </a:lnTo>
                <a:lnTo>
                  <a:pt x="8229600" y="10287000"/>
                </a:lnTo>
                <a:lnTo>
                  <a:pt x="0" y="10287000"/>
                </a:lnTo>
                <a:lnTo>
                  <a:pt x="0" y="0"/>
                </a:lnTo>
                <a:close/>
              </a:path>
            </a:pathLst>
          </a:custGeom>
          <a:blipFill>
            <a:blip r:embed="rId2"/>
            <a:stretch>
              <a:fillRect l="-12500" r="-12500"/>
            </a:stretch>
          </a:blipFill>
        </p:spPr>
        <p:txBody>
          <a:bodyPr/>
          <a:lstStyle/>
          <a:p>
            <a:endParaRPr lang="en-GB"/>
          </a:p>
        </p:txBody>
      </p:sp>
      <p:sp>
        <p:nvSpPr>
          <p:cNvPr id="3" name="Freeform 3"/>
          <p:cNvSpPr/>
          <p:nvPr/>
        </p:nvSpPr>
        <p:spPr>
          <a:xfrm>
            <a:off x="10631544" y="7746082"/>
            <a:ext cx="7656456" cy="2540918"/>
          </a:xfrm>
          <a:custGeom>
            <a:avLst/>
            <a:gdLst/>
            <a:ahLst/>
            <a:cxnLst/>
            <a:rect l="l" t="t" r="r" b="b"/>
            <a:pathLst>
              <a:path w="7656456" h="2540918">
                <a:moveTo>
                  <a:pt x="0" y="0"/>
                </a:moveTo>
                <a:lnTo>
                  <a:pt x="7656456" y="0"/>
                </a:lnTo>
                <a:lnTo>
                  <a:pt x="7656456" y="2540918"/>
                </a:lnTo>
                <a:lnTo>
                  <a:pt x="0" y="2540918"/>
                </a:lnTo>
                <a:lnTo>
                  <a:pt x="0" y="0"/>
                </a:lnTo>
                <a:close/>
              </a:path>
            </a:pathLst>
          </a:custGeom>
          <a:blipFill>
            <a:blip r:embed="rId3"/>
            <a:stretch>
              <a:fillRect l="-9552" t="-1760" r="-44957" b="-363817"/>
            </a:stretch>
          </a:blipFill>
        </p:spPr>
        <p:txBody>
          <a:bodyPr/>
          <a:lstStyle/>
          <a:p>
            <a:endParaRPr lang="en-GB"/>
          </a:p>
        </p:txBody>
      </p:sp>
      <p:sp>
        <p:nvSpPr>
          <p:cNvPr id="4" name="Freeform 4"/>
          <p:cNvSpPr/>
          <p:nvPr/>
        </p:nvSpPr>
        <p:spPr>
          <a:xfrm rot="5400000" flipH="1">
            <a:off x="-2276988" y="2276988"/>
            <a:ext cx="10287000" cy="5733025"/>
          </a:xfrm>
          <a:custGeom>
            <a:avLst/>
            <a:gdLst/>
            <a:ahLst/>
            <a:cxnLst/>
            <a:rect l="l" t="t" r="r" b="b"/>
            <a:pathLst>
              <a:path w="10287000" h="5733025">
                <a:moveTo>
                  <a:pt x="10287000" y="0"/>
                </a:moveTo>
                <a:lnTo>
                  <a:pt x="0" y="0"/>
                </a:lnTo>
                <a:lnTo>
                  <a:pt x="0" y="5733024"/>
                </a:lnTo>
                <a:lnTo>
                  <a:pt x="10287000" y="5733024"/>
                </a:lnTo>
                <a:lnTo>
                  <a:pt x="10287000" y="0"/>
                </a:lnTo>
                <a:close/>
              </a:path>
            </a:pathLst>
          </a:custGeom>
          <a:blipFill>
            <a:blip r:embed="rId4"/>
            <a:stretch>
              <a:fillRect l="-41844" r="-16692" b="-36900"/>
            </a:stretch>
          </a:blipFill>
        </p:spPr>
        <p:txBody>
          <a:bodyPr/>
          <a:lstStyle/>
          <a:p>
            <a:endParaRPr lang="en-GB"/>
          </a:p>
        </p:txBody>
      </p:sp>
      <p:sp>
        <p:nvSpPr>
          <p:cNvPr id="5" name="TextBox 5"/>
          <p:cNvSpPr txBox="1"/>
          <p:nvPr/>
        </p:nvSpPr>
        <p:spPr>
          <a:xfrm>
            <a:off x="8636436" y="3421532"/>
            <a:ext cx="9224041" cy="2078199"/>
          </a:xfrm>
          <a:prstGeom prst="rect">
            <a:avLst/>
          </a:prstGeom>
        </p:spPr>
        <p:txBody>
          <a:bodyPr lIns="0" tIns="0" rIns="0" bIns="0" rtlCol="0" anchor="t">
            <a:spAutoFit/>
          </a:bodyPr>
          <a:lstStyle/>
          <a:p>
            <a:pPr algn="l">
              <a:lnSpc>
                <a:spcPts val="10732"/>
              </a:lnSpc>
            </a:pPr>
            <a:r>
              <a:rPr lang="en-US" sz="8385">
                <a:solidFill>
                  <a:srgbClr val="EA5173"/>
                </a:solidFill>
                <a:latin typeface="Informa Pro 1 Bold Italics"/>
              </a:rPr>
              <a:t>The Journey So Far: </a:t>
            </a:r>
          </a:p>
          <a:p>
            <a:pPr algn="l">
              <a:lnSpc>
                <a:spcPts val="5626"/>
              </a:lnSpc>
              <a:spcBef>
                <a:spcPct val="0"/>
              </a:spcBef>
            </a:pPr>
            <a:r>
              <a:rPr lang="en-US" sz="4395">
                <a:solidFill>
                  <a:srgbClr val="FFFFFF"/>
                </a:solidFill>
                <a:latin typeface="Informa Pro 1"/>
              </a:rPr>
              <a:t>Dr Kevin Cunningham, Ireland Thinks</a:t>
            </a:r>
          </a:p>
        </p:txBody>
      </p:sp>
      <p:sp>
        <p:nvSpPr>
          <p:cNvPr id="6" name="Freeform 6"/>
          <p:cNvSpPr/>
          <p:nvPr/>
        </p:nvSpPr>
        <p:spPr>
          <a:xfrm>
            <a:off x="183760" y="8728510"/>
            <a:ext cx="1761156" cy="1260134"/>
          </a:xfrm>
          <a:custGeom>
            <a:avLst/>
            <a:gdLst/>
            <a:ahLst/>
            <a:cxnLst/>
            <a:rect l="l" t="t" r="r" b="b"/>
            <a:pathLst>
              <a:path w="1761156" h="1260134">
                <a:moveTo>
                  <a:pt x="0" y="0"/>
                </a:moveTo>
                <a:lnTo>
                  <a:pt x="1761156" y="0"/>
                </a:lnTo>
                <a:lnTo>
                  <a:pt x="1761156" y="1260133"/>
                </a:lnTo>
                <a:lnTo>
                  <a:pt x="0" y="1260133"/>
                </a:lnTo>
                <a:lnTo>
                  <a:pt x="0" y="0"/>
                </a:lnTo>
                <a:close/>
              </a:path>
            </a:pathLst>
          </a:custGeom>
          <a:blipFill>
            <a:blip r:embed="rId5"/>
            <a:stretch>
              <a:fillRect r="-90803"/>
            </a:stretch>
          </a:blipFill>
        </p:spPr>
        <p:txBody>
          <a:bodyPr/>
          <a:lstStyle/>
          <a:p>
            <a:endParaRPr lang="en-GB"/>
          </a:p>
        </p:txBody>
      </p:sp>
      <p:sp>
        <p:nvSpPr>
          <p:cNvPr id="7" name="Freeform 7"/>
          <p:cNvSpPr/>
          <p:nvPr/>
        </p:nvSpPr>
        <p:spPr>
          <a:xfrm>
            <a:off x="1700474" y="8795185"/>
            <a:ext cx="1997892" cy="1059580"/>
          </a:xfrm>
          <a:custGeom>
            <a:avLst/>
            <a:gdLst/>
            <a:ahLst/>
            <a:cxnLst/>
            <a:rect l="l" t="t" r="r" b="b"/>
            <a:pathLst>
              <a:path w="1997892" h="1059580">
                <a:moveTo>
                  <a:pt x="0" y="0"/>
                </a:moveTo>
                <a:lnTo>
                  <a:pt x="1997892" y="0"/>
                </a:lnTo>
                <a:lnTo>
                  <a:pt x="1997892" y="1059580"/>
                </a:lnTo>
                <a:lnTo>
                  <a:pt x="0" y="1059580"/>
                </a:lnTo>
                <a:lnTo>
                  <a:pt x="0" y="0"/>
                </a:lnTo>
                <a:close/>
              </a:path>
            </a:pathLst>
          </a:custGeom>
          <a:blipFill>
            <a:blip r:embed="rId6"/>
            <a:stretch>
              <a:fillRect/>
            </a:stretch>
          </a:blipFill>
        </p:spPr>
        <p:txBody>
          <a:bodyPr/>
          <a:lstStyle/>
          <a:p>
            <a:endParaRPr lang="en-GB"/>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B0875298-C4F6-7A2B-D3C2-74A2EEAB2634}"/>
              </a:ext>
            </a:extLst>
          </p:cNvPr>
          <p:cNvSpPr txBox="1"/>
          <p:nvPr/>
        </p:nvSpPr>
        <p:spPr>
          <a:xfrm>
            <a:off x="1373795" y="3866672"/>
            <a:ext cx="6644784" cy="3215817"/>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4800" b="1" spc="-75">
                <a:solidFill>
                  <a:srgbClr val="29444D"/>
                </a:solidFill>
                <a:latin typeface="Aptos Display"/>
              </a:rPr>
              <a:t>Under the radar:</a:t>
            </a:r>
          </a:p>
          <a:p>
            <a:pPr defTabSz="1371600">
              <a:lnSpc>
                <a:spcPct val="90000"/>
              </a:lnSpc>
              <a:defRPr sz="1800" b="0" i="0" u="none" strike="noStrike" kern="0" cap="none" spc="0" baseline="0">
                <a:solidFill>
                  <a:srgbClr val="000000"/>
                </a:solidFill>
                <a:uFillTx/>
              </a:defRPr>
            </a:pPr>
            <a:r>
              <a:rPr lang="en-IE" sz="4800" b="1" spc="-75">
                <a:solidFill>
                  <a:srgbClr val="29444D"/>
                </a:solidFill>
                <a:latin typeface="Aptos Display"/>
              </a:rPr>
              <a:t>Unveiling hidden homelessness across the Island of Ireland</a:t>
            </a:r>
          </a:p>
          <a:p>
            <a:pPr defTabSz="1371600">
              <a:lnSpc>
                <a:spcPct val="90000"/>
              </a:lnSpc>
              <a:defRPr sz="1800" b="0" i="0" u="none" strike="noStrike" kern="0" cap="none" spc="0" baseline="0">
                <a:solidFill>
                  <a:srgbClr val="000000"/>
                </a:solidFill>
                <a:uFillTx/>
              </a:defRPr>
            </a:pPr>
            <a:r>
              <a:rPr lang="en-IE" sz="3000" b="1" spc="-75">
                <a:solidFill>
                  <a:srgbClr val="29444D"/>
                </a:solidFill>
                <a:latin typeface="Aptos Display"/>
              </a:rPr>
              <a:t>Dr Kevin Cunningham</a:t>
            </a:r>
          </a:p>
        </p:txBody>
      </p:sp>
      <p:pic>
        <p:nvPicPr>
          <p:cNvPr id="3" name="Picture 7" descr="A yellow background with black text&#10;&#10;Description automatically generated">
            <a:extLst>
              <a:ext uri="{FF2B5EF4-FFF2-40B4-BE49-F238E27FC236}">
                <a16:creationId xmlns:a16="http://schemas.microsoft.com/office/drawing/2014/main" id="{875E051E-74EF-6A54-615B-C7574C171AE9}"/>
              </a:ext>
            </a:extLst>
          </p:cNvPr>
          <p:cNvPicPr>
            <a:picLocks noChangeAspect="1"/>
          </p:cNvPicPr>
          <p:nvPr/>
        </p:nvPicPr>
        <p:blipFill>
          <a:blip r:embed="rId2"/>
          <a:stretch>
            <a:fillRect/>
          </a:stretch>
        </p:blipFill>
        <p:spPr>
          <a:xfrm>
            <a:off x="472571" y="8854295"/>
            <a:ext cx="1426574" cy="1061207"/>
          </a:xfrm>
          <a:prstGeom prst="rect">
            <a:avLst/>
          </a:prstGeom>
          <a:noFill/>
          <a:ln cap="flat">
            <a:noFill/>
          </a:ln>
        </p:spPr>
      </p:pic>
      <p:pic>
        <p:nvPicPr>
          <p:cNvPr id="4" name="Picture 2" descr="LucidTalk">
            <a:extLst>
              <a:ext uri="{FF2B5EF4-FFF2-40B4-BE49-F238E27FC236}">
                <a16:creationId xmlns:a16="http://schemas.microsoft.com/office/drawing/2014/main" id="{EFC21142-3972-1990-0E26-6F85851B51BE}"/>
              </a:ext>
            </a:extLst>
          </p:cNvPr>
          <p:cNvPicPr>
            <a:picLocks noChangeAspect="1"/>
          </p:cNvPicPr>
          <p:nvPr/>
        </p:nvPicPr>
        <p:blipFill>
          <a:blip r:embed="rId3"/>
          <a:srcRect/>
          <a:stretch>
            <a:fillRect/>
          </a:stretch>
        </p:blipFill>
        <p:spPr>
          <a:xfrm>
            <a:off x="2004649" y="8854295"/>
            <a:ext cx="1426574" cy="1061207"/>
          </a:xfrm>
          <a:prstGeom prst="rect">
            <a:avLst/>
          </a:prstGeom>
          <a:noFill/>
          <a:ln cap="flat">
            <a:noFill/>
          </a:ln>
        </p:spPr>
      </p:pic>
      <p:pic>
        <p:nvPicPr>
          <p:cNvPr id="5" name="Picture 1">
            <a:extLst>
              <a:ext uri="{FF2B5EF4-FFF2-40B4-BE49-F238E27FC236}">
                <a16:creationId xmlns:a16="http://schemas.microsoft.com/office/drawing/2014/main" id="{6126E05F-5D24-D447-A1B2-D98CAE641245}"/>
              </a:ext>
            </a:extLst>
          </p:cNvPr>
          <p:cNvPicPr>
            <a:picLocks noChangeAspect="1"/>
          </p:cNvPicPr>
          <p:nvPr/>
        </p:nvPicPr>
        <p:blipFill>
          <a:blip r:embed="rId4"/>
          <a:stretch>
            <a:fillRect/>
          </a:stretch>
        </p:blipFill>
        <p:spPr>
          <a:xfrm>
            <a:off x="8572500" y="3300412"/>
            <a:ext cx="9715494" cy="6986588"/>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E349285-1096-C0E0-5F8F-55020D1D95AD}"/>
              </a:ext>
            </a:extLst>
          </p:cNvPr>
          <p:cNvSpPr/>
          <p:nvPr/>
        </p:nvSpPr>
        <p:spPr>
          <a:xfrm>
            <a:off x="0" y="0"/>
            <a:ext cx="18287994" cy="9419847"/>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13">
            <a:extLst>
              <a:ext uri="{FF2B5EF4-FFF2-40B4-BE49-F238E27FC236}">
                <a16:creationId xmlns:a16="http://schemas.microsoft.com/office/drawing/2014/main" id="{C7537F53-E9CE-0A02-A7CC-FEAC89B4F127}"/>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4" name="Title 6">
            <a:extLst>
              <a:ext uri="{FF2B5EF4-FFF2-40B4-BE49-F238E27FC236}">
                <a16:creationId xmlns:a16="http://schemas.microsoft.com/office/drawing/2014/main" id="{84D73AF0-C1AC-C187-7B49-F282B429D4CF}"/>
              </a:ext>
            </a:extLst>
          </p:cNvPr>
          <p:cNvSpPr txBox="1"/>
          <p:nvPr/>
        </p:nvSpPr>
        <p:spPr>
          <a:xfrm>
            <a:off x="1373795" y="3009895"/>
            <a:ext cx="16061354" cy="1055225"/>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FFFFFF"/>
                </a:solidFill>
                <a:latin typeface="Aptos Display"/>
              </a:rPr>
              <a:t>Hidden Homelessness:</a:t>
            </a:r>
            <a:endParaRPr lang="en-IE" sz="3000" b="1" spc="-75">
              <a:solidFill>
                <a:srgbClr val="FFFFFF"/>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FFFFFF"/>
              </a:solidFill>
              <a:latin typeface="Aptos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61F588AA-8A2B-66AD-9D13-0CA04B8E3E72}"/>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1125D5BA-D2FC-1F8C-D0E1-667AE5CDE7B0}"/>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E7312B8B-891D-AA9C-7A06-D728E5D1160F}"/>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5" name="Title 6">
            <a:extLst>
              <a:ext uri="{FF2B5EF4-FFF2-40B4-BE49-F238E27FC236}">
                <a16:creationId xmlns:a16="http://schemas.microsoft.com/office/drawing/2014/main" id="{B8C69FEF-A8CD-341B-6088-2E723DCC67AC}"/>
              </a:ext>
            </a:extLst>
          </p:cNvPr>
          <p:cNvSpPr txBox="1"/>
          <p:nvPr/>
        </p:nvSpPr>
        <p:spPr>
          <a:xfrm>
            <a:off x="1532063" y="2040510"/>
            <a:ext cx="14689754" cy="7703199"/>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Hidden homelessness</a:t>
            </a: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“People who could be considered homeless but are not visible on the streets or in official statistics, for example, households staying with friends or sharing with family members or squatting” </a:t>
            </a: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(Northern Ireland Audit Office)</a:t>
            </a:r>
          </a:p>
          <a:p>
            <a:pPr defTabSz="1371600">
              <a:lnSpc>
                <a:spcPct val="90000"/>
              </a:lnSpc>
              <a:defRPr sz="1800" b="0" i="0" u="none" strike="noStrike" kern="0" cap="none" spc="0" baseline="0">
                <a:solidFill>
                  <a:srgbClr val="000000"/>
                </a:solidFill>
                <a:uFillTx/>
              </a:defRPr>
            </a:pPr>
            <a:endParaRPr lang="en-GB"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r>
              <a:rPr lang="en-GB" sz="3000" b="1" spc="-75">
                <a:solidFill>
                  <a:srgbClr val="29444D"/>
                </a:solidFill>
                <a:latin typeface="Aptos Display"/>
              </a:rPr>
              <a:t>“People who stay with friends, family, or even strangers. They are typically not paying rent, their duration of stay is unsustainable in the long term, and they do not have the means to secure their own permanent housing in the future. They differ from those who are staying with friends or family out of choice in anticipation of prearranged accommodation, whether in their current hometown or an altogether new community. This living situation is understood by both parties to be temporary, and the assumption is that it will not become permanent” (Gaetz et al., 2012: 4)</a:t>
            </a:r>
          </a:p>
          <a:p>
            <a:pPr defTabSz="1371600">
              <a:lnSpc>
                <a:spcPct val="90000"/>
              </a:lnSpc>
              <a:defRPr sz="1800" b="0" i="0" u="none" strike="noStrike" kern="0" cap="none" spc="0" baseline="0">
                <a:solidFill>
                  <a:srgbClr val="000000"/>
                </a:solidFill>
                <a:uFillTx/>
              </a:defRPr>
            </a:pPr>
            <a:endParaRPr lang="en-GB"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21290DD-1CF6-9E37-634E-5AFD43EAA329}"/>
              </a:ext>
            </a:extLst>
          </p:cNvPr>
          <p:cNvSpPr/>
          <p:nvPr/>
        </p:nvSpPr>
        <p:spPr>
          <a:xfrm>
            <a:off x="0" y="9419848"/>
            <a:ext cx="18287994" cy="901031"/>
          </a:xfrm>
          <a:prstGeom prst="rect">
            <a:avLst/>
          </a:prstGeom>
          <a:solidFill>
            <a:srgbClr val="F5D26A"/>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3" name="Rectangle 4">
            <a:extLst>
              <a:ext uri="{FF2B5EF4-FFF2-40B4-BE49-F238E27FC236}">
                <a16:creationId xmlns:a16="http://schemas.microsoft.com/office/drawing/2014/main" id="{AA671AC6-A607-0378-D2F0-C930D727DE99}"/>
              </a:ext>
            </a:extLst>
          </p:cNvPr>
          <p:cNvSpPr/>
          <p:nvPr/>
        </p:nvSpPr>
        <p:spPr>
          <a:xfrm>
            <a:off x="11337035" y="1572128"/>
            <a:ext cx="2408993" cy="553998"/>
          </a:xfrm>
          <a:prstGeom prst="rect">
            <a:avLst/>
          </a:prstGeom>
          <a:noFill/>
          <a:ln cap="flat">
            <a:noFill/>
            <a:prstDash val="solid"/>
          </a:ln>
        </p:spPr>
        <p:txBody>
          <a:bodyPr vert="horz" wrap="none" lIns="137160" tIns="68580" rIns="137160" bIns="68580" anchor="t" anchorCtr="1" compatLnSpc="1">
            <a:spAutoFit/>
          </a:bodyPr>
          <a:lstStyle/>
          <a:p>
            <a:pPr algn="ctr" defTabSz="1371600">
              <a:defRPr sz="1800" b="0" i="0" u="none" strike="noStrike" kern="0" cap="none" spc="0" baseline="0">
                <a:solidFill>
                  <a:srgbClr val="000000"/>
                </a:solidFill>
                <a:uFillTx/>
              </a:defRPr>
            </a:pPr>
            <a:r>
              <a:rPr lang="en-GB" sz="2700">
                <a:solidFill>
                  <a:srgbClr val="FFFFFF"/>
                </a:solidFill>
                <a:latin typeface="Aptos"/>
                <a:cs typeface="Aharoni" pitchFamily="2"/>
              </a:rPr>
              <a:t>[% Ranked #1]</a:t>
            </a:r>
          </a:p>
        </p:txBody>
      </p:sp>
      <p:sp>
        <p:nvSpPr>
          <p:cNvPr id="4" name="Rectangle 6">
            <a:extLst>
              <a:ext uri="{FF2B5EF4-FFF2-40B4-BE49-F238E27FC236}">
                <a16:creationId xmlns:a16="http://schemas.microsoft.com/office/drawing/2014/main" id="{8E1251DA-BFAB-1147-9518-13112B59D85B}"/>
              </a:ext>
            </a:extLst>
          </p:cNvPr>
          <p:cNvSpPr/>
          <p:nvPr/>
        </p:nvSpPr>
        <p:spPr>
          <a:xfrm>
            <a:off x="0" y="1"/>
            <a:ext cx="18287994" cy="901031"/>
          </a:xfrm>
          <a:prstGeom prst="rect">
            <a:avLst/>
          </a:prstGeom>
          <a:solidFill>
            <a:srgbClr val="29444D"/>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GB" sz="2700">
              <a:solidFill>
                <a:srgbClr val="FFFFFF"/>
              </a:solidFill>
              <a:latin typeface="Aptos"/>
            </a:endParaRPr>
          </a:p>
        </p:txBody>
      </p:sp>
      <p:sp>
        <p:nvSpPr>
          <p:cNvPr id="5" name="Title 6">
            <a:extLst>
              <a:ext uri="{FF2B5EF4-FFF2-40B4-BE49-F238E27FC236}">
                <a16:creationId xmlns:a16="http://schemas.microsoft.com/office/drawing/2014/main" id="{BDB00CA9-C158-2D3E-B3BA-C645D56E739C}"/>
              </a:ext>
            </a:extLst>
          </p:cNvPr>
          <p:cNvSpPr txBox="1"/>
          <p:nvPr/>
        </p:nvSpPr>
        <p:spPr>
          <a:xfrm>
            <a:off x="1321043" y="2400491"/>
            <a:ext cx="14689754" cy="7426200"/>
          </a:xfrm>
          <a:prstGeom prst="rect">
            <a:avLst/>
          </a:prstGeom>
          <a:noFill/>
          <a:ln cap="flat">
            <a:noFill/>
          </a:ln>
        </p:spPr>
        <p:txBody>
          <a:bodyPr vert="horz" wrap="square" lIns="137160" tIns="68580" rIns="137160" bIns="68580" anchor="b" anchorCtr="0" compatLnSpc="1">
            <a:spAutoFit/>
          </a:bodyPr>
          <a:lstStyle/>
          <a:p>
            <a:pPr defTabSz="1371600">
              <a:lnSpc>
                <a:spcPct val="90000"/>
              </a:lnSpc>
              <a:defRPr sz="1800" b="0" i="0" u="none" strike="noStrike" kern="0" cap="none" spc="0" baseline="0">
                <a:solidFill>
                  <a:srgbClr val="000000"/>
                </a:solidFill>
                <a:uFillTx/>
              </a:defRPr>
            </a:pPr>
            <a:r>
              <a:rPr lang="en-IE" sz="3600" b="1" spc="-75">
                <a:solidFill>
                  <a:srgbClr val="29444D"/>
                </a:solidFill>
                <a:latin typeface="Aptos Display"/>
              </a:rPr>
              <a:t>Definitions…</a:t>
            </a:r>
          </a:p>
          <a:p>
            <a:pPr defTabSz="1371600">
              <a:lnSpc>
                <a:spcPct val="90000"/>
              </a:lnSpc>
              <a:defRPr sz="1800" b="0" i="0" u="none" strike="noStrike" kern="0" cap="none" spc="0" baseline="0">
                <a:solidFill>
                  <a:srgbClr val="000000"/>
                </a:solidFill>
                <a:uFillTx/>
              </a:defRPr>
            </a:pPr>
            <a:endParaRPr lang="en-GB"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GB" sz="3000" b="1" spc="-75">
              <a:solidFill>
                <a:srgbClr val="29444D"/>
              </a:solidFill>
              <a:latin typeface="Aptos Display"/>
            </a:endParaRP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Sometimes sofa surfing used as a synonym for hidden homelessness </a:t>
            </a:r>
            <a:r>
              <a:rPr lang="en-GB" sz="3000" spc="-75">
                <a:solidFill>
                  <a:srgbClr val="29444D"/>
                </a:solidFill>
                <a:latin typeface="Aptos Display"/>
              </a:rPr>
              <a:t>(Minich et al., 2011; Peters, 2012; Crawley et al., 2013; Findlay et al., 2013; Mayock and Corr, 2013; Elwell-Sutton et al., 2017; Mayock and Parker, 2019)</a:t>
            </a: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Sometimes a component of hidden homelessness </a:t>
            </a:r>
            <a:r>
              <a:rPr lang="en-GB" sz="3000" spc="-75">
                <a:solidFill>
                  <a:srgbClr val="29444D"/>
                </a:solidFill>
                <a:latin typeface="Aptos Display"/>
              </a:rPr>
              <a:t>(Sorensen, 2010; Clarke, 2016; Rodrigue, 2016; Elwell-Sutton et al., 2017; Kauppi et al., 2017; Demaerschalk et al., 2019).</a:t>
            </a: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r>
              <a:rPr lang="en-GB" sz="3000" b="1" spc="-75">
                <a:solidFill>
                  <a:srgbClr val="404040"/>
                </a:solidFill>
                <a:latin typeface="Aptos Display"/>
              </a:rPr>
              <a:t>Some employ ETHOS definition (including  mobile homes, squat, etc) </a:t>
            </a:r>
            <a:r>
              <a:rPr lang="en-GB" sz="3000" spc="-75">
                <a:solidFill>
                  <a:srgbClr val="404040"/>
                </a:solidFill>
                <a:latin typeface="Aptos Display"/>
              </a:rPr>
              <a:t>(European Typology of Homelessness and Housing Exclusion) (Anthopoulou et al., 2019; Mayock and Parker, 2019; Demaerschalk et al., 2019)</a:t>
            </a: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r>
              <a:rPr lang="en-GB" sz="3000" b="1" spc="-75">
                <a:solidFill>
                  <a:srgbClr val="29444D"/>
                </a:solidFill>
                <a:latin typeface="Aptos Display"/>
              </a:rPr>
              <a:t>Absence in homeless counts – those not regularly making use of services </a:t>
            </a:r>
            <a:r>
              <a:rPr lang="en-GB" sz="3000" spc="-75">
                <a:solidFill>
                  <a:srgbClr val="29444D"/>
                </a:solidFill>
                <a:latin typeface="Aptos Display"/>
              </a:rPr>
              <a:t>(</a:t>
            </a:r>
            <a:r>
              <a:rPr lang="da-DK" sz="3000" spc="-75">
                <a:solidFill>
                  <a:srgbClr val="404040"/>
                </a:solidFill>
                <a:latin typeface="Aptos Display"/>
              </a:rPr>
              <a:t>Sorensen, 2010; Clarke, 2016; Metraux et al., 2016; Mayock and Parker, 2019)</a:t>
            </a:r>
            <a:endParaRPr lang="en-GB" sz="3000" spc="-75">
              <a:solidFill>
                <a:srgbClr val="29444D"/>
              </a:solidFill>
              <a:latin typeface="Aptos Display"/>
            </a:endParaRP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Staying with friends or relatives</a:t>
            </a: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‘Sofa surfing’</a:t>
            </a: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Living in severely overcrowded conditions</a:t>
            </a: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Those involuntarily sharing with other households on a long-term basis</a:t>
            </a: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Squatting..</a:t>
            </a:r>
          </a:p>
          <a:p>
            <a:pPr marL="1200150" lvl="1" indent="-514350" defTabSz="1371600">
              <a:buSzPct val="100000"/>
              <a:buFont typeface="Arial" pitchFamily="34"/>
              <a:buChar char="•"/>
              <a:defRPr sz="1800" b="0" i="0" u="none" strike="noStrike" kern="0" cap="none" spc="0" baseline="0">
                <a:solidFill>
                  <a:srgbClr val="000000"/>
                </a:solidFill>
                <a:uFillTx/>
              </a:defRPr>
            </a:pPr>
            <a:r>
              <a:rPr lang="en-GB" sz="150" b="1">
                <a:solidFill>
                  <a:srgbClr val="29444D"/>
                </a:solidFill>
                <a:latin typeface="Aptos"/>
              </a:rPr>
              <a:t>People sleeping rough in hidden locations</a:t>
            </a:r>
          </a:p>
          <a:p>
            <a:pPr marL="514350" indent="-514350" defTabSz="1371600">
              <a:lnSpc>
                <a:spcPct val="90000"/>
              </a:lnSpc>
              <a:buSzPct val="100000"/>
              <a:buFont typeface="Arial" pitchFamily="34"/>
              <a:buChar char="•"/>
              <a:defRPr sz="1800" b="0" i="0" u="none" strike="noStrike" kern="0" cap="none" spc="0" baseline="0">
                <a:solidFill>
                  <a:srgbClr val="000000"/>
                </a:solidFill>
                <a:uFillTx/>
              </a:defRPr>
            </a:pPr>
            <a:endParaRPr lang="en-GB" sz="3000"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a:p>
            <a:pPr defTabSz="1371600">
              <a:lnSpc>
                <a:spcPct val="90000"/>
              </a:lnSpc>
              <a:defRPr sz="1800" b="0" i="0" u="none" strike="noStrike" kern="0" cap="none" spc="0" baseline="0">
                <a:solidFill>
                  <a:srgbClr val="000000"/>
                </a:solidFill>
                <a:uFillTx/>
              </a:defRPr>
            </a:pPr>
            <a:endParaRPr lang="en-IE" sz="3000" b="1" spc="-75">
              <a:solidFill>
                <a:srgbClr val="29444D"/>
              </a:solidFill>
              <a:latin typeface="Aptos Display"/>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1952</Words>
  <Application>Microsoft Office PowerPoint</Application>
  <PresentationFormat>Custom</PresentationFormat>
  <Paragraphs>335</Paragraphs>
  <Slides>49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Informa Pro 1</vt:lpstr>
      <vt:lpstr>Informa Pro 1 Bold Italics</vt:lpstr>
      <vt:lpstr>Aptos Display</vt:lpstr>
      <vt:lpstr>Arial</vt:lpstr>
      <vt:lpstr>Informa Pro 3 Light</vt:lpstr>
      <vt:lpstr>Helvetica</vt:lpstr>
      <vt:lpstr>Calibri</vt:lpstr>
      <vt:lpstr>Aptos</vt:lpstr>
      <vt:lpstr>Informa Pro 2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Hidden Homelessness</vt:lpstr>
      <vt:lpstr>PowerPoint Presentation</vt:lpstr>
      <vt:lpstr>Presenters for reasons linked to affordability</vt:lpstr>
      <vt:lpstr>Acceptances for reasons linked to affordability</vt:lpstr>
      <vt:lpstr>Strategic Priorities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Homelessness June 2024 Presentation</dc:title>
  <dc:creator>Claire Quinn</dc:creator>
  <cp:lastModifiedBy>Claire Quinn</cp:lastModifiedBy>
  <cp:revision>2</cp:revision>
  <dcterms:created xsi:type="dcterms:W3CDTF">2006-08-16T00:00:00Z</dcterms:created>
  <dcterms:modified xsi:type="dcterms:W3CDTF">2024-06-07T08:41:26Z</dcterms:modified>
  <dc:identifier>DAGHXGBNWEw</dc:identifier>
</cp:coreProperties>
</file>